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3" r:id="rId8"/>
    <p:sldId id="262" r:id="rId9"/>
    <p:sldId id="264" r:id="rId10"/>
    <p:sldId id="265" r:id="rId11"/>
    <p:sldId id="271"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424" autoAdjust="0"/>
  </p:normalViewPr>
  <p:slideViewPr>
    <p:cSldViewPr snapToGrid="0">
      <p:cViewPr varScale="1">
        <p:scale>
          <a:sx n="106" d="100"/>
          <a:sy n="106" d="100"/>
        </p:scale>
        <p:origin x="176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1172080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851606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3188505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1228591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240092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3438368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3809384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2505966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716063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330976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8F04CE89-3E4E-49CA-9CED-73991581DBA4}" type="datetimeFigureOut">
              <a:rPr lang="zh-CN" altLang="en-US" smtClean="0"/>
              <a:t>2018/9/6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1026078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9000"/>
            <a:lum/>
          </a:blip>
          <a:srcRect/>
          <a:stretch>
            <a:fillRect t="-2000" b="-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04CE89-3E4E-49CA-9CED-73991581DBA4}" type="datetimeFigureOut">
              <a:rPr lang="zh-CN" altLang="en-US" smtClean="0"/>
              <a:t>2018/9/6</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69937E-2E8D-4D71-AB81-6896CC78E1A8}" type="slidenum">
              <a:rPr lang="zh-CN" altLang="en-US" smtClean="0"/>
              <a:t>‹#›</a:t>
            </a:fld>
            <a:endParaRPr lang="zh-CN" altLang="en-US"/>
          </a:p>
        </p:txBody>
      </p:sp>
    </p:spTree>
    <p:extLst>
      <p:ext uri="{BB962C8B-B14F-4D97-AF65-F5344CB8AC3E}">
        <p14:creationId xmlns:p14="http://schemas.microsoft.com/office/powerpoint/2010/main" val="6754308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nvSpPr>
        <p:spPr>
          <a:xfrm>
            <a:off x="0" y="2655872"/>
            <a:ext cx="9144000" cy="1470025"/>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p:spPr>
        <p:txBody>
          <a:bodyPr anchor="ctr"/>
          <a:lstStyle/>
          <a:p>
            <a:pPr algn="ctr" eaLnBrk="0" hangingPunct="0"/>
            <a:r>
              <a:rPr lang="en-US" altLang="zh-CN" sz="4000" b="1" dirty="0" smtClean="0">
                <a:solidFill>
                  <a:schemeClr val="tx2"/>
                </a:solidFill>
                <a:latin typeface="黑体" panose="02010609060101010101" pitchFamily="49" charset="-122"/>
                <a:ea typeface="黑体" panose="02010609060101010101" pitchFamily="49" charset="-122"/>
              </a:rPr>
              <a:t>2018-2019</a:t>
            </a:r>
            <a:r>
              <a:rPr lang="zh-CN" altLang="en-US" sz="4000" b="1" dirty="0" smtClean="0">
                <a:solidFill>
                  <a:schemeClr val="tx2"/>
                </a:solidFill>
                <a:latin typeface="黑体" panose="02010609060101010101" pitchFamily="49" charset="-122"/>
                <a:ea typeface="黑体" panose="02010609060101010101" pitchFamily="49" charset="-122"/>
              </a:rPr>
              <a:t>学年</a:t>
            </a:r>
            <a:r>
              <a:rPr lang="zh-CN" altLang="en-US" sz="4000" b="1" dirty="0">
                <a:solidFill>
                  <a:schemeClr val="tx2"/>
                </a:solidFill>
                <a:latin typeface="黑体" panose="02010609060101010101" pitchFamily="49" charset="-122"/>
                <a:ea typeface="黑体" panose="02010609060101010101" pitchFamily="49" charset="-122"/>
              </a:rPr>
              <a:t>第一学期</a:t>
            </a:r>
            <a:br>
              <a:rPr lang="zh-CN" altLang="en-US" sz="4000" b="1" dirty="0">
                <a:solidFill>
                  <a:schemeClr val="tx2"/>
                </a:solidFill>
                <a:latin typeface="黑体" panose="02010609060101010101" pitchFamily="49" charset="-122"/>
                <a:ea typeface="黑体" panose="02010609060101010101" pitchFamily="49" charset="-122"/>
              </a:rPr>
            </a:br>
            <a:r>
              <a:rPr lang="zh-CN" altLang="en-US" sz="4000" b="1" dirty="0" smtClean="0">
                <a:solidFill>
                  <a:schemeClr val="tx2"/>
                </a:solidFill>
                <a:latin typeface="黑体" panose="02010609060101010101" pitchFamily="49" charset="-122"/>
                <a:ea typeface="黑体" panose="02010609060101010101" pitchFamily="49" charset="-122"/>
              </a:rPr>
              <a:t>考</a:t>
            </a:r>
            <a:r>
              <a:rPr lang="zh-CN" altLang="en-US" sz="4000" b="1" dirty="0" smtClean="0">
                <a:solidFill>
                  <a:schemeClr val="tx2"/>
                </a:solidFill>
                <a:latin typeface="黑体" panose="02010609060101010101" pitchFamily="49" charset="-122"/>
                <a:ea typeface="黑体" panose="02010609060101010101" pitchFamily="49" charset="-122"/>
              </a:rPr>
              <a:t>务管理工作</a:t>
            </a:r>
            <a:r>
              <a:rPr lang="zh-CN" altLang="en-US" sz="4000" b="1" dirty="0">
                <a:solidFill>
                  <a:schemeClr val="tx2"/>
                </a:solidFill>
                <a:latin typeface="黑体" panose="02010609060101010101" pitchFamily="49" charset="-122"/>
                <a:ea typeface="黑体" panose="02010609060101010101" pitchFamily="49" charset="-122"/>
              </a:rPr>
              <a:t>要点</a:t>
            </a:r>
            <a:r>
              <a:rPr lang="zh-CN" altLang="en-US" sz="4800" b="1" dirty="0">
                <a:solidFill>
                  <a:schemeClr val="tx2"/>
                </a:solidFill>
                <a:latin typeface="黑体" panose="02010609060101010101" pitchFamily="49" charset="-122"/>
                <a:ea typeface="黑体" panose="02010609060101010101" pitchFamily="49" charset="-122"/>
              </a:rPr>
              <a:t> </a:t>
            </a:r>
            <a:endParaRPr lang="zh-CN" altLang="en-US" sz="4000" b="1" dirty="0">
              <a:solidFill>
                <a:schemeClr val="tx2"/>
              </a:solidFill>
              <a:latin typeface="黑体" panose="02010609060101010101" pitchFamily="49" charset="-122"/>
              <a:ea typeface="黑体" panose="02010609060101010101" pitchFamily="49" charset="-122"/>
            </a:endParaRPr>
          </a:p>
        </p:txBody>
      </p:sp>
      <p:sp>
        <p:nvSpPr>
          <p:cNvPr id="6" name="Rectangle 3"/>
          <p:cNvSpPr>
            <a:spLocks noGrp="1"/>
          </p:cNvSpPr>
          <p:nvPr>
            <p:ph type="subTitle"/>
          </p:nvPr>
        </p:nvSpPr>
        <p:spPr>
          <a:xfrm>
            <a:off x="1371600" y="4117021"/>
            <a:ext cx="6400800" cy="1752600"/>
          </a:xfrm>
        </p:spPr>
        <p:txBody>
          <a:bodyPr wrap="square" lIns="91440" tIns="45720" rIns="91440" bIns="45720" anchor="t">
            <a:normAutofit lnSpcReduction="10000"/>
          </a:bodyPr>
          <a:lstStyle>
            <a:lvl1pPr marL="0" lvl="0" indent="0" algn="ctr">
              <a:defRPr/>
            </a:lvl1pPr>
            <a:lvl2pPr marL="457200" lvl="1" indent="0" algn="ctr">
              <a:defRPr/>
            </a:lvl2pPr>
            <a:lvl3pPr marL="914400" lvl="2" indent="0" algn="ctr">
              <a:defRPr/>
            </a:lvl3pPr>
            <a:lvl4pPr marL="1371600" lvl="3" indent="0" algn="ctr">
              <a:defRPr/>
            </a:lvl4pPr>
            <a:lvl5pPr marL="1828800" lvl="4" indent="0" algn="ctr">
              <a:defRPr/>
            </a:lvl5pPr>
          </a:lstStyle>
          <a:p>
            <a:pPr marL="0" lvl="0" indent="0" algn="ctr">
              <a:buNone/>
            </a:pPr>
            <a:endParaRPr lang="zh-CN" altLang="en-US" sz="2400" dirty="0"/>
          </a:p>
          <a:p>
            <a:pPr marL="0" lvl="0" indent="0" algn="ctr">
              <a:buNone/>
            </a:pPr>
            <a:r>
              <a:rPr lang="zh-CN" altLang="en-US" sz="2800" dirty="0">
                <a:latin typeface="黑体" panose="02010609060101010101" pitchFamily="49" charset="-122"/>
                <a:ea typeface="黑体" panose="02010609060101010101" pitchFamily="49" charset="-122"/>
              </a:rPr>
              <a:t>北京交通大学远程与继续教育学院</a:t>
            </a:r>
            <a:endParaRPr lang="en-US" altLang="x-none" sz="2800" dirty="0">
              <a:latin typeface="黑体" panose="02010609060101010101" pitchFamily="49" charset="-122"/>
              <a:ea typeface="黑体" panose="02010609060101010101" pitchFamily="49" charset="-122"/>
            </a:endParaRPr>
          </a:p>
          <a:p>
            <a:pPr marL="0" lvl="0" indent="0" algn="ctr">
              <a:buNone/>
            </a:pPr>
            <a:r>
              <a:rPr lang="zh-CN" altLang="en-US" sz="2800" dirty="0" smtClean="0">
                <a:latin typeface="黑体" panose="02010609060101010101" pitchFamily="49" charset="-122"/>
                <a:ea typeface="黑体" panose="02010609060101010101" pitchFamily="49" charset="-122"/>
              </a:rPr>
              <a:t>考务部</a:t>
            </a:r>
            <a:endParaRPr lang="en-US" altLang="zh-CN" sz="2800" dirty="0" smtClean="0">
              <a:latin typeface="黑体" panose="02010609060101010101" pitchFamily="49" charset="-122"/>
              <a:ea typeface="黑体" panose="02010609060101010101" pitchFamily="49" charset="-122"/>
            </a:endParaRPr>
          </a:p>
          <a:p>
            <a:pPr marL="0" lvl="0" indent="0" algn="ctr">
              <a:buNone/>
            </a:pPr>
            <a:endParaRPr lang="en-US" altLang="x-none" sz="2800" dirty="0">
              <a:latin typeface="黑体" panose="02010609060101010101" pitchFamily="49" charset="-122"/>
              <a:ea typeface="黑体" panose="02010609060101010101" pitchFamily="49" charset="-122"/>
            </a:endParaRPr>
          </a:p>
          <a:p>
            <a:pPr marL="0" lvl="0" indent="0" algn="ctr">
              <a:buNone/>
            </a:pPr>
            <a:r>
              <a:rPr lang="en-US" altLang="zh-CN" sz="2800" dirty="0" smtClean="0">
                <a:latin typeface="黑体" panose="02010609060101010101" pitchFamily="49" charset="-122"/>
                <a:ea typeface="黑体" panose="02010609060101010101" pitchFamily="49" charset="-122"/>
              </a:rPr>
              <a:t>2018</a:t>
            </a:r>
            <a:r>
              <a:rPr lang="zh-CN" altLang="en-US" sz="2800" dirty="0" smtClean="0">
                <a:latin typeface="黑体" panose="02010609060101010101" pitchFamily="49" charset="-122"/>
                <a:ea typeface="黑体" panose="02010609060101010101" pitchFamily="49" charset="-122"/>
              </a:rPr>
              <a:t>年</a:t>
            </a:r>
            <a:r>
              <a:rPr lang="en-US" altLang="zh-CN" sz="2800" dirty="0">
                <a:latin typeface="黑体" panose="02010609060101010101" pitchFamily="49" charset="-122"/>
                <a:ea typeface="黑体" panose="02010609060101010101" pitchFamily="49" charset="-122"/>
              </a:rPr>
              <a:t>9</a:t>
            </a:r>
            <a:r>
              <a:rPr lang="zh-CN" altLang="en-US" sz="2800" dirty="0">
                <a:latin typeface="黑体" panose="02010609060101010101" pitchFamily="49" charset="-122"/>
                <a:ea typeface="黑体" panose="02010609060101010101" pitchFamily="49" charset="-122"/>
              </a:rPr>
              <a:t>月</a:t>
            </a:r>
            <a:endParaRPr lang="en-US" altLang="x-none" sz="2800" dirty="0">
              <a:latin typeface="黑体" panose="02010609060101010101" pitchFamily="49" charset="-122"/>
              <a:ea typeface="黑体" panose="02010609060101010101" pitchFamily="49" charset="-122"/>
            </a:endParaRPr>
          </a:p>
          <a:p>
            <a:pPr marL="0" lvl="0" indent="0" algn="ctr">
              <a:buNone/>
            </a:pP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597058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8" name="Rectangle 2"/>
          <p:cNvSpPr>
            <a:spLocks noGrp="1"/>
          </p:cNvSpPr>
          <p:nvPr/>
        </p:nvSpPr>
        <p:spPr>
          <a:xfrm>
            <a:off x="1652898" y="1115310"/>
            <a:ext cx="870857" cy="5409127"/>
          </a:xfrm>
          <a:prstGeom prst="rect">
            <a:avLst/>
          </a:prstGeom>
          <a:noFill/>
          <a:ln w="9525">
            <a:noFill/>
          </a:ln>
          <a:effectLst>
            <a:softEdge rad="88900"/>
          </a:effectLst>
        </p:spPr>
        <p:txBody>
          <a:bodyPr anchor="t"/>
          <a:lstStyle/>
          <a:p>
            <a:pPr lvl="0"/>
            <a:r>
              <a:rPr lang="zh-CN" altLang="en-US" sz="4400" dirty="0" smtClean="0">
                <a:solidFill>
                  <a:srgbClr val="C00000"/>
                </a:solidFill>
              </a:rPr>
              <a:t>网络教育</a:t>
            </a:r>
            <a:r>
              <a:rPr lang="zh-CN" altLang="en-US" sz="4400" dirty="0" smtClean="0">
                <a:solidFill>
                  <a:schemeClr val="accent1">
                    <a:lumMod val="60000"/>
                    <a:lumOff val="40000"/>
                  </a:schemeClr>
                </a:solidFill>
              </a:rPr>
              <a:t>试卷</a:t>
            </a:r>
            <a:r>
              <a:rPr lang="zh-CN" altLang="en-US" sz="4400" dirty="0" smtClean="0">
                <a:solidFill>
                  <a:schemeClr val="accent1">
                    <a:lumMod val="60000"/>
                    <a:lumOff val="40000"/>
                  </a:schemeClr>
                </a:solidFill>
              </a:rPr>
              <a:t>模板</a:t>
            </a:r>
            <a:endParaRPr lang="zh-CN" altLang="zh-CN" sz="4400" dirty="0">
              <a:solidFill>
                <a:schemeClr val="accent1">
                  <a:lumMod val="60000"/>
                  <a:lumOff val="40000"/>
                </a:schemeClr>
              </a:solidFill>
            </a:endParaRPr>
          </a:p>
        </p:txBody>
      </p:sp>
      <p:pic>
        <p:nvPicPr>
          <p:cNvPr id="3" name="图片 2"/>
          <p:cNvPicPr>
            <a:picLocks noChangeAspect="1"/>
          </p:cNvPicPr>
          <p:nvPr/>
        </p:nvPicPr>
        <p:blipFill>
          <a:blip r:embed="rId2"/>
          <a:stretch>
            <a:fillRect/>
          </a:stretch>
        </p:blipFill>
        <p:spPr>
          <a:xfrm>
            <a:off x="2394166" y="1115310"/>
            <a:ext cx="4405861" cy="5620340"/>
          </a:xfrm>
          <a:prstGeom prst="rect">
            <a:avLst/>
          </a:prstGeom>
        </p:spPr>
      </p:pic>
      <p:sp>
        <p:nvSpPr>
          <p:cNvPr id="9" name="Rectangle 2"/>
          <p:cNvSpPr>
            <a:spLocks noGrp="1"/>
          </p:cNvSpPr>
          <p:nvPr/>
        </p:nvSpPr>
        <p:spPr>
          <a:xfrm>
            <a:off x="6524048" y="3085590"/>
            <a:ext cx="2619952" cy="1966244"/>
          </a:xfrm>
          <a:prstGeom prst="rect">
            <a:avLst/>
          </a:prstGeom>
          <a:ln/>
        </p:spPr>
        <p:style>
          <a:lnRef idx="3">
            <a:schemeClr val="lt1"/>
          </a:lnRef>
          <a:fillRef idx="1">
            <a:schemeClr val="accent6"/>
          </a:fillRef>
          <a:effectRef idx="1">
            <a:schemeClr val="accent6"/>
          </a:effectRef>
          <a:fontRef idx="minor">
            <a:schemeClr val="lt1"/>
          </a:fontRef>
        </p:style>
        <p:txBody>
          <a:bodyPr anchor="t"/>
          <a:lstStyle/>
          <a:p>
            <a:pPr lvl="0"/>
            <a:r>
              <a:rPr lang="zh-CN" altLang="en-US" sz="2400" dirty="0" smtClean="0">
                <a:solidFill>
                  <a:srgbClr val="C00000"/>
                </a:solidFill>
              </a:rPr>
              <a:t>红框内红色项目需要认真准确的填写清楚，其余项目留空不要填写</a:t>
            </a:r>
            <a:endParaRPr lang="zh-CN" altLang="zh-CN" sz="2400" dirty="0">
              <a:solidFill>
                <a:srgbClr val="C00000"/>
              </a:solidFill>
            </a:endParaRPr>
          </a:p>
        </p:txBody>
      </p:sp>
      <p:sp>
        <p:nvSpPr>
          <p:cNvPr id="11" name="圆角矩形 10"/>
          <p:cNvSpPr/>
          <p:nvPr/>
        </p:nvSpPr>
        <p:spPr>
          <a:xfrm>
            <a:off x="2791255" y="1189518"/>
            <a:ext cx="3763454" cy="1218704"/>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肘形连接符 20"/>
          <p:cNvCxnSpPr>
            <a:endCxn id="9" idx="0"/>
          </p:cNvCxnSpPr>
          <p:nvPr/>
        </p:nvCxnSpPr>
        <p:spPr>
          <a:xfrm rot="16200000" flipH="1">
            <a:off x="6534284" y="1785850"/>
            <a:ext cx="1320166" cy="1279313"/>
          </a:xfrm>
          <a:prstGeom prst="bentConnector3">
            <a:avLst>
              <a:gd name="adj1" fmla="val 3367"/>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4578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8" name="Rectangle 2"/>
          <p:cNvSpPr>
            <a:spLocks noGrp="1"/>
          </p:cNvSpPr>
          <p:nvPr/>
        </p:nvSpPr>
        <p:spPr>
          <a:xfrm>
            <a:off x="1025367" y="1484067"/>
            <a:ext cx="628575" cy="5237791"/>
          </a:xfrm>
          <a:prstGeom prst="rect">
            <a:avLst/>
          </a:prstGeom>
          <a:noFill/>
          <a:ln w="9525">
            <a:noFill/>
          </a:ln>
          <a:effectLst>
            <a:softEdge rad="88900"/>
          </a:effectLst>
        </p:spPr>
        <p:txBody>
          <a:bodyPr anchor="t"/>
          <a:lstStyle/>
          <a:p>
            <a:pPr lvl="0"/>
            <a:r>
              <a:rPr lang="zh-CN" altLang="en-US" sz="4400" dirty="0" smtClean="0">
                <a:solidFill>
                  <a:srgbClr val="C00000"/>
                </a:solidFill>
              </a:rPr>
              <a:t>业余函授</a:t>
            </a:r>
            <a:r>
              <a:rPr lang="zh-CN" altLang="en-US" sz="4400" dirty="0" smtClean="0">
                <a:solidFill>
                  <a:schemeClr val="accent1">
                    <a:lumMod val="60000"/>
                    <a:lumOff val="40000"/>
                  </a:schemeClr>
                </a:solidFill>
              </a:rPr>
              <a:t>试卷</a:t>
            </a:r>
            <a:r>
              <a:rPr lang="zh-CN" altLang="en-US" sz="4400" dirty="0" smtClean="0">
                <a:solidFill>
                  <a:schemeClr val="accent1">
                    <a:lumMod val="60000"/>
                    <a:lumOff val="40000"/>
                  </a:schemeClr>
                </a:solidFill>
              </a:rPr>
              <a:t>模板</a:t>
            </a:r>
            <a:endParaRPr lang="zh-CN" altLang="zh-CN" sz="4400" dirty="0">
              <a:solidFill>
                <a:schemeClr val="accent1">
                  <a:lumMod val="60000"/>
                  <a:lumOff val="40000"/>
                </a:schemeClr>
              </a:solidFill>
            </a:endParaRPr>
          </a:p>
        </p:txBody>
      </p:sp>
      <p:pic>
        <p:nvPicPr>
          <p:cNvPr id="2" name="图片 1"/>
          <p:cNvPicPr>
            <a:picLocks noChangeAspect="1"/>
          </p:cNvPicPr>
          <p:nvPr/>
        </p:nvPicPr>
        <p:blipFill>
          <a:blip r:embed="rId2"/>
          <a:stretch>
            <a:fillRect/>
          </a:stretch>
        </p:blipFill>
        <p:spPr>
          <a:xfrm>
            <a:off x="1846558" y="2094865"/>
            <a:ext cx="6031110" cy="3943796"/>
          </a:xfrm>
          <a:prstGeom prst="rect">
            <a:avLst/>
          </a:prstGeom>
        </p:spPr>
      </p:pic>
      <p:sp>
        <p:nvSpPr>
          <p:cNvPr id="6" name="Rectangle 2"/>
          <p:cNvSpPr>
            <a:spLocks noGrp="1"/>
          </p:cNvSpPr>
          <p:nvPr/>
        </p:nvSpPr>
        <p:spPr>
          <a:xfrm>
            <a:off x="5747735" y="2245259"/>
            <a:ext cx="2836007" cy="1598298"/>
          </a:xfrm>
          <a:prstGeom prst="rect">
            <a:avLst/>
          </a:prstGeom>
          <a:ln/>
        </p:spPr>
        <p:style>
          <a:lnRef idx="3">
            <a:schemeClr val="lt1"/>
          </a:lnRef>
          <a:fillRef idx="1">
            <a:schemeClr val="accent6"/>
          </a:fillRef>
          <a:effectRef idx="1">
            <a:schemeClr val="accent6"/>
          </a:effectRef>
          <a:fontRef idx="minor">
            <a:schemeClr val="lt1"/>
          </a:fontRef>
        </p:style>
        <p:txBody>
          <a:bodyPr anchor="t"/>
          <a:lstStyle/>
          <a:p>
            <a:pPr lvl="0"/>
            <a:r>
              <a:rPr lang="zh-CN" altLang="en-US" sz="2400" dirty="0" smtClean="0">
                <a:solidFill>
                  <a:srgbClr val="C00000"/>
                </a:solidFill>
              </a:rPr>
              <a:t>红框内项目需要认真准确的填写清楚，课程名称以平台数据为准</a:t>
            </a:r>
            <a:endParaRPr lang="zh-CN" altLang="zh-CN" sz="2400" dirty="0">
              <a:solidFill>
                <a:srgbClr val="C00000"/>
              </a:solidFill>
            </a:endParaRPr>
          </a:p>
        </p:txBody>
      </p:sp>
      <p:sp>
        <p:nvSpPr>
          <p:cNvPr id="4" name="圆角矩形 3"/>
          <p:cNvSpPr/>
          <p:nvPr/>
        </p:nvSpPr>
        <p:spPr>
          <a:xfrm>
            <a:off x="1910281" y="2245259"/>
            <a:ext cx="2951832" cy="103209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肘形连接符 8"/>
          <p:cNvCxnSpPr/>
          <p:nvPr/>
        </p:nvCxnSpPr>
        <p:spPr>
          <a:xfrm>
            <a:off x="4893974" y="2818070"/>
            <a:ext cx="773495" cy="350643"/>
          </a:xfrm>
          <a:prstGeom prst="bentConnector3">
            <a:avLst>
              <a:gd name="adj1" fmla="val 50000"/>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4625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439985" y="2220893"/>
            <a:ext cx="5235262" cy="3815653"/>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443185" y="2165496"/>
            <a:ext cx="5235261" cy="3926446"/>
          </a:xfrm>
          <a:prstGeom prst="rect">
            <a:avLst/>
          </a:prstGeom>
        </p:spPr>
      </p:pic>
    </p:spTree>
    <p:extLst>
      <p:ext uri="{BB962C8B-B14F-4D97-AF65-F5344CB8AC3E}">
        <p14:creationId xmlns:p14="http://schemas.microsoft.com/office/powerpoint/2010/main" val="1695313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436748" y="2144170"/>
            <a:ext cx="1792335" cy="3917585"/>
          </a:xfrm>
          <a:prstGeom prst="rect">
            <a:avLst/>
          </a:prstGeom>
          <a:noFill/>
          <a:ln w="9525">
            <a:noFill/>
          </a:ln>
          <a:effectLst>
            <a:softEdge rad="88900"/>
          </a:effectLst>
        </p:spPr>
        <p:txBody>
          <a:bodyPr anchor="t"/>
          <a:lstStyle/>
          <a:p>
            <a:r>
              <a:rPr lang="zh-CN" altLang="zh-CN" dirty="0" smtClean="0"/>
              <a:t>各</a:t>
            </a:r>
            <a:r>
              <a:rPr lang="zh-CN" altLang="zh-CN" dirty="0"/>
              <a:t>教学</a:t>
            </a:r>
            <a:r>
              <a:rPr lang="zh-CN" altLang="zh-CN" dirty="0" smtClean="0"/>
              <a:t>点</a:t>
            </a:r>
            <a:r>
              <a:rPr lang="zh-CN" altLang="en-US" dirty="0" smtClean="0"/>
              <a:t>的考场记录</a:t>
            </a:r>
            <a:r>
              <a:rPr lang="zh-CN" altLang="zh-CN" dirty="0" smtClean="0"/>
              <a:t>要统一采用</a:t>
            </a:r>
            <a:r>
              <a:rPr lang="zh-CN" altLang="en-US" dirty="0" smtClean="0"/>
              <a:t>北京交通大学远程与继续教育</a:t>
            </a:r>
            <a:r>
              <a:rPr lang="zh-CN" altLang="zh-CN" dirty="0" smtClean="0"/>
              <a:t>学院的</a:t>
            </a:r>
            <a:r>
              <a:rPr lang="zh-CN" altLang="en-US" dirty="0" smtClean="0"/>
              <a:t>考场情况记载表，由各教学点自行下载打印，考试完毕认真填写后存档备查</a:t>
            </a:r>
            <a:endParaRPr lang="en-US" altLang="zh-CN" sz="1200" dirty="0"/>
          </a:p>
        </p:txBody>
      </p:sp>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7" name="MH_Number_1"/>
          <p:cNvSpPr/>
          <p:nvPr/>
        </p:nvSpPr>
        <p:spPr>
          <a:xfrm>
            <a:off x="928364" y="1451930"/>
            <a:ext cx="419100" cy="419100"/>
          </a:xfrm>
          <a:custGeom>
            <a:avLst/>
            <a:gdLst>
              <a:gd name="txL" fmla="*/ 0 w 406400"/>
              <a:gd name="txT" fmla="*/ 0 h 406400"/>
              <a:gd name="txR" fmla="*/ 406400 w 406400"/>
              <a:gd name="txB" fmla="*/ 406400 h 406400"/>
            </a:gdLst>
            <a:ahLst/>
            <a:cxnLst>
              <a:cxn ang="0">
                <a:pos x="100668" y="100668"/>
              </a:cxn>
              <a:cxn ang="0">
                <a:pos x="536892" y="100668"/>
              </a:cxn>
              <a:cxn ang="0">
                <a:pos x="536892" y="536892"/>
              </a:cxn>
              <a:cxn ang="0">
                <a:pos x="100668" y="536892"/>
              </a:cxn>
              <a:cxn ang="0">
                <a:pos x="0" y="0"/>
              </a:cxn>
              <a:cxn ang="0">
                <a:pos x="100668" y="0"/>
              </a:cxn>
              <a:cxn ang="0">
                <a:pos x="100668" y="100668"/>
              </a:cxn>
              <a:cxn ang="0">
                <a:pos x="0" y="100668"/>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smtClean="0">
                <a:solidFill>
                  <a:schemeClr val="bg1"/>
                </a:solidFill>
                <a:latin typeface="Arial" panose="020B0604020202020204" pitchFamily="34" charset="0"/>
                <a:ea typeface="Arial Unicode MS" panose="020B0604020202020204" pitchFamily="34" charset="-122"/>
              </a:rPr>
              <a:t>3</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10" name="Rectangle 2"/>
          <p:cNvSpPr>
            <a:spLocks noGrp="1"/>
          </p:cNvSpPr>
          <p:nvPr/>
        </p:nvSpPr>
        <p:spPr>
          <a:xfrm>
            <a:off x="1436748" y="1451930"/>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考场记录</a:t>
            </a:r>
            <a:endParaRPr lang="zh-CN" altLang="en-US" sz="5400" b="1" dirty="0">
              <a:solidFill>
                <a:schemeClr val="tx2"/>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2"/>
          <a:stretch>
            <a:fillRect/>
          </a:stretch>
        </p:blipFill>
        <p:spPr>
          <a:xfrm>
            <a:off x="3537857" y="83072"/>
            <a:ext cx="5040086" cy="6774928"/>
          </a:xfrm>
          <a:prstGeom prst="rect">
            <a:avLst/>
          </a:prstGeom>
        </p:spPr>
      </p:pic>
    </p:spTree>
    <p:extLst>
      <p:ext uri="{BB962C8B-B14F-4D97-AF65-F5344CB8AC3E}">
        <p14:creationId xmlns:p14="http://schemas.microsoft.com/office/powerpoint/2010/main" val="2117546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347464" y="2069558"/>
            <a:ext cx="7539084" cy="1239699"/>
          </a:xfrm>
          <a:prstGeom prst="rect">
            <a:avLst/>
          </a:prstGeom>
          <a:noFill/>
          <a:ln w="9525">
            <a:noFill/>
          </a:ln>
          <a:effectLst>
            <a:softEdge rad="88900"/>
          </a:effectLst>
        </p:spPr>
        <p:txBody>
          <a:bodyPr anchor="t"/>
          <a:lstStyle/>
          <a:p>
            <a:r>
              <a:rPr lang="zh-CN" altLang="zh-CN" dirty="0" smtClean="0"/>
              <a:t>各</a:t>
            </a:r>
            <a:r>
              <a:rPr lang="zh-CN" altLang="en-US" dirty="0" smtClean="0"/>
              <a:t>网络教学点</a:t>
            </a:r>
            <a:r>
              <a:rPr lang="zh-CN" altLang="zh-CN" dirty="0" smtClean="0"/>
              <a:t>自主</a:t>
            </a:r>
            <a:r>
              <a:rPr lang="zh-CN" altLang="zh-CN" dirty="0" smtClean="0"/>
              <a:t>命题</a:t>
            </a:r>
            <a:r>
              <a:rPr lang="zh-CN" altLang="en-US" dirty="0" smtClean="0"/>
              <a:t>成绩</a:t>
            </a:r>
            <a:r>
              <a:rPr lang="zh-CN" altLang="en-US" dirty="0" smtClean="0"/>
              <a:t>要</a:t>
            </a:r>
            <a:r>
              <a:rPr lang="zh-CN" altLang="en-US" dirty="0" smtClean="0"/>
              <a:t>使用统一</a:t>
            </a:r>
            <a:r>
              <a:rPr lang="zh-CN" altLang="en-US" dirty="0" smtClean="0"/>
              <a:t>标准格式成绩单上报</a:t>
            </a:r>
            <a:r>
              <a:rPr lang="zh-CN" altLang="en-US" dirty="0" smtClean="0"/>
              <a:t>成绩，要填写清楚平时成绩、考试成绩以及总评成绩，不能只填写一个总评成绩</a:t>
            </a:r>
            <a:r>
              <a:rPr lang="zh-CN" altLang="zh-CN" dirty="0" smtClean="0"/>
              <a:t>。</a:t>
            </a:r>
            <a:endParaRPr lang="en-US" altLang="zh-CN" dirty="0" smtClean="0"/>
          </a:p>
          <a:p>
            <a:r>
              <a:rPr lang="zh-CN" altLang="en-US" dirty="0" smtClean="0"/>
              <a:t>业余函授教学点成绩单格式以教务部徐建辉老师要求的格式为准</a:t>
            </a:r>
            <a:endParaRPr lang="en-US" altLang="zh-CN" dirty="0" smtClean="0"/>
          </a:p>
          <a:p>
            <a:r>
              <a:rPr lang="zh-CN" altLang="en-US" dirty="0" smtClean="0"/>
              <a:t>网络教育自主命题成绩单</a:t>
            </a:r>
            <a:r>
              <a:rPr lang="zh-CN" altLang="en-US" dirty="0" smtClean="0"/>
              <a:t>以如下模板为准</a:t>
            </a:r>
            <a:endParaRPr lang="en-US" altLang="zh-CN" dirty="0" smtClean="0"/>
          </a:p>
          <a:p>
            <a:endParaRPr lang="en-US" altLang="zh-CN" sz="1200" dirty="0"/>
          </a:p>
        </p:txBody>
      </p:sp>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7" name="MH_Number_1"/>
          <p:cNvSpPr/>
          <p:nvPr/>
        </p:nvSpPr>
        <p:spPr>
          <a:xfrm>
            <a:off x="928364" y="1451930"/>
            <a:ext cx="419100" cy="419100"/>
          </a:xfrm>
          <a:custGeom>
            <a:avLst/>
            <a:gdLst>
              <a:gd name="txL" fmla="*/ 0 w 406400"/>
              <a:gd name="txT" fmla="*/ 0 h 406400"/>
              <a:gd name="txR" fmla="*/ 406400 w 406400"/>
              <a:gd name="txB" fmla="*/ 406400 h 406400"/>
            </a:gdLst>
            <a:ahLst/>
            <a:cxnLst>
              <a:cxn ang="0">
                <a:pos x="100668" y="100668"/>
              </a:cxn>
              <a:cxn ang="0">
                <a:pos x="536892" y="100668"/>
              </a:cxn>
              <a:cxn ang="0">
                <a:pos x="536892" y="536892"/>
              </a:cxn>
              <a:cxn ang="0">
                <a:pos x="100668" y="536892"/>
              </a:cxn>
              <a:cxn ang="0">
                <a:pos x="0" y="0"/>
              </a:cxn>
              <a:cxn ang="0">
                <a:pos x="100668" y="0"/>
              </a:cxn>
              <a:cxn ang="0">
                <a:pos x="100668" y="100668"/>
              </a:cxn>
              <a:cxn ang="0">
                <a:pos x="0" y="100668"/>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smtClean="0">
                <a:solidFill>
                  <a:schemeClr val="bg1"/>
                </a:solidFill>
                <a:latin typeface="Arial" panose="020B0604020202020204" pitchFamily="34" charset="0"/>
                <a:ea typeface="Arial Unicode MS" panose="020B0604020202020204" pitchFamily="34" charset="-122"/>
              </a:rPr>
              <a:t>4</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10" name="Rectangle 2"/>
          <p:cNvSpPr>
            <a:spLocks noGrp="1"/>
          </p:cNvSpPr>
          <p:nvPr/>
        </p:nvSpPr>
        <p:spPr>
          <a:xfrm>
            <a:off x="1436748" y="1451930"/>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成绩单</a:t>
            </a:r>
            <a:endParaRPr lang="zh-CN" altLang="en-US" sz="5400" b="1" dirty="0">
              <a:solidFill>
                <a:schemeClr val="tx2"/>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rotWithShape="1">
          <a:blip r:embed="rId2"/>
          <a:srcRect b="11924"/>
          <a:stretch/>
        </p:blipFill>
        <p:spPr>
          <a:xfrm>
            <a:off x="1167083" y="3251553"/>
            <a:ext cx="7976917" cy="3606447"/>
          </a:xfrm>
          <a:prstGeom prst="rect">
            <a:avLst/>
          </a:prstGeom>
        </p:spPr>
      </p:pic>
      <p:sp>
        <p:nvSpPr>
          <p:cNvPr id="3" name="文本框 2"/>
          <p:cNvSpPr txBox="1"/>
          <p:nvPr/>
        </p:nvSpPr>
        <p:spPr>
          <a:xfrm>
            <a:off x="2396945" y="3551067"/>
            <a:ext cx="461665" cy="2938510"/>
          </a:xfrm>
          <a:prstGeom prst="rect">
            <a:avLst/>
          </a:prstGeom>
          <a:noFill/>
        </p:spPr>
        <p:txBody>
          <a:bodyPr vert="eaVert" wrap="square" rtlCol="0">
            <a:spAutoFit/>
          </a:bodyPr>
          <a:lstStyle/>
          <a:p>
            <a:r>
              <a:rPr lang="zh-CN" altLang="en-US" dirty="0" smtClean="0">
                <a:solidFill>
                  <a:srgbClr val="FF0000"/>
                </a:solidFill>
              </a:rPr>
              <a:t>平台下载后自行添加此列</a:t>
            </a:r>
            <a:endParaRPr lang="zh-CN" altLang="en-US" dirty="0">
              <a:solidFill>
                <a:srgbClr val="FF0000"/>
              </a:solidFill>
            </a:endParaRPr>
          </a:p>
        </p:txBody>
      </p:sp>
      <p:sp>
        <p:nvSpPr>
          <p:cNvPr id="8" name="文本框 7"/>
          <p:cNvSpPr txBox="1"/>
          <p:nvPr/>
        </p:nvSpPr>
        <p:spPr>
          <a:xfrm>
            <a:off x="7568545" y="3779849"/>
            <a:ext cx="1575455" cy="1477328"/>
          </a:xfrm>
          <a:prstGeom prst="rect">
            <a:avLst/>
          </a:prstGeom>
          <a:noFill/>
        </p:spPr>
        <p:txBody>
          <a:bodyPr wrap="square" rtlCol="0">
            <a:spAutoFit/>
          </a:bodyPr>
          <a:lstStyle/>
          <a:p>
            <a:r>
              <a:rPr lang="zh-CN" altLang="en-US" dirty="0" smtClean="0">
                <a:solidFill>
                  <a:srgbClr val="FF0000"/>
                </a:solidFill>
              </a:rPr>
              <a:t>如图修改这里三列为</a:t>
            </a:r>
            <a:r>
              <a:rPr lang="zh-CN" altLang="en-US" dirty="0" smtClean="0">
                <a:solidFill>
                  <a:srgbClr val="00B050"/>
                </a:solidFill>
              </a:rPr>
              <a:t>平时成绩</a:t>
            </a:r>
            <a:r>
              <a:rPr lang="zh-CN" altLang="en-US" dirty="0" smtClean="0">
                <a:solidFill>
                  <a:srgbClr val="FF0000"/>
                </a:solidFill>
              </a:rPr>
              <a:t>、</a:t>
            </a:r>
            <a:r>
              <a:rPr lang="zh-CN" altLang="en-US" dirty="0" smtClean="0">
                <a:solidFill>
                  <a:srgbClr val="00B0F0"/>
                </a:solidFill>
              </a:rPr>
              <a:t>考试成绩</a:t>
            </a:r>
            <a:r>
              <a:rPr lang="zh-CN" altLang="en-US" dirty="0" smtClean="0">
                <a:solidFill>
                  <a:srgbClr val="FF0000"/>
                </a:solidFill>
              </a:rPr>
              <a:t>、</a:t>
            </a:r>
            <a:r>
              <a:rPr lang="zh-CN" altLang="en-US" dirty="0" smtClean="0">
                <a:solidFill>
                  <a:srgbClr val="7030A0"/>
                </a:solidFill>
              </a:rPr>
              <a:t>总评成绩</a:t>
            </a:r>
            <a:r>
              <a:rPr lang="zh-CN" altLang="en-US" dirty="0" smtClean="0">
                <a:solidFill>
                  <a:srgbClr val="FF0000"/>
                </a:solidFill>
              </a:rPr>
              <a:t>，顺序不能变</a:t>
            </a:r>
            <a:endParaRPr lang="zh-CN" altLang="en-US" dirty="0">
              <a:solidFill>
                <a:srgbClr val="FF0000"/>
              </a:solidFill>
            </a:endParaRPr>
          </a:p>
        </p:txBody>
      </p:sp>
    </p:spTree>
    <p:extLst>
      <p:ext uri="{BB962C8B-B14F-4D97-AF65-F5344CB8AC3E}">
        <p14:creationId xmlns:p14="http://schemas.microsoft.com/office/powerpoint/2010/main" val="2421800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806606" y="2069559"/>
            <a:ext cx="7079942" cy="691396"/>
          </a:xfrm>
          <a:prstGeom prst="rect">
            <a:avLst/>
          </a:prstGeom>
          <a:noFill/>
          <a:ln w="9525">
            <a:noFill/>
          </a:ln>
          <a:effectLst>
            <a:softEdge rad="88900"/>
          </a:effectLst>
        </p:spPr>
        <p:txBody>
          <a:bodyPr anchor="t"/>
          <a:lstStyle/>
          <a:p>
            <a:r>
              <a:rPr lang="zh-CN" altLang="zh-CN" dirty="0" smtClean="0"/>
              <a:t>各</a:t>
            </a:r>
            <a:r>
              <a:rPr lang="zh-CN" altLang="zh-CN" dirty="0"/>
              <a:t>教学点自主</a:t>
            </a:r>
            <a:r>
              <a:rPr lang="zh-CN" altLang="zh-CN" dirty="0" smtClean="0"/>
              <a:t>命题</a:t>
            </a:r>
            <a:r>
              <a:rPr lang="zh-CN" altLang="en-US" dirty="0" smtClean="0"/>
              <a:t>成绩要采用</a:t>
            </a:r>
            <a:r>
              <a:rPr lang="zh-CN" altLang="zh-CN" dirty="0" smtClean="0"/>
              <a:t>。</a:t>
            </a:r>
            <a:endParaRPr lang="en-US" altLang="zh-CN" dirty="0" smtClean="0"/>
          </a:p>
          <a:p>
            <a:endParaRPr lang="en-US" altLang="zh-CN" sz="1200" dirty="0"/>
          </a:p>
        </p:txBody>
      </p:sp>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10" name="Rectangle 2"/>
          <p:cNvSpPr>
            <a:spLocks noGrp="1"/>
          </p:cNvSpPr>
          <p:nvPr/>
        </p:nvSpPr>
        <p:spPr>
          <a:xfrm>
            <a:off x="1436748" y="1451930"/>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成绩单</a:t>
            </a:r>
            <a:endParaRPr lang="zh-CN" altLang="en-US" sz="5400" b="1" dirty="0">
              <a:solidFill>
                <a:schemeClr val="tx2"/>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rotWithShape="1">
          <a:blip r:embed="rId2"/>
          <a:srcRect r="10989" b="18671"/>
          <a:stretch/>
        </p:blipFill>
        <p:spPr>
          <a:xfrm>
            <a:off x="1184856" y="1451930"/>
            <a:ext cx="7959144" cy="5374998"/>
          </a:xfrm>
          <a:prstGeom prst="rect">
            <a:avLst/>
          </a:prstGeom>
        </p:spPr>
      </p:pic>
      <p:sp>
        <p:nvSpPr>
          <p:cNvPr id="8" name="Rectangle 2"/>
          <p:cNvSpPr>
            <a:spLocks noGrp="1"/>
          </p:cNvSpPr>
          <p:nvPr/>
        </p:nvSpPr>
        <p:spPr>
          <a:xfrm>
            <a:off x="946123" y="1093878"/>
            <a:ext cx="5286001" cy="336291"/>
          </a:xfrm>
          <a:prstGeom prst="rect">
            <a:avLst/>
          </a:prstGeom>
          <a:noFill/>
          <a:ln w="9525">
            <a:noFill/>
          </a:ln>
          <a:effectLst>
            <a:softEdge rad="88900"/>
          </a:effectLst>
        </p:spPr>
        <p:txBody>
          <a:bodyPr anchor="t"/>
          <a:lstStyle/>
          <a:p>
            <a:r>
              <a:rPr lang="zh-CN" altLang="en-US" dirty="0" smtClean="0"/>
              <a:t>登陆管理员工作室后按如下方式下载学生名单</a:t>
            </a:r>
            <a:endParaRPr lang="en-US" altLang="zh-CN" sz="1200" dirty="0"/>
          </a:p>
        </p:txBody>
      </p:sp>
      <p:sp>
        <p:nvSpPr>
          <p:cNvPr id="3" name="圆角矩形 2"/>
          <p:cNvSpPr/>
          <p:nvPr/>
        </p:nvSpPr>
        <p:spPr>
          <a:xfrm>
            <a:off x="1038690" y="5495278"/>
            <a:ext cx="1065318" cy="27520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8078682" y="2441865"/>
            <a:ext cx="1065318" cy="27520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6860225" y="3237246"/>
            <a:ext cx="1711908" cy="52315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8637972" y="5351250"/>
            <a:ext cx="580843" cy="27520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834013" y="3314156"/>
            <a:ext cx="1720054" cy="369332"/>
          </a:xfrm>
          <a:prstGeom prst="rect">
            <a:avLst/>
          </a:prstGeom>
          <a:noFill/>
        </p:spPr>
        <p:txBody>
          <a:bodyPr wrap="square" rtlCol="0">
            <a:spAutoFit/>
          </a:bodyPr>
          <a:lstStyle/>
          <a:p>
            <a:r>
              <a:rPr lang="zh-CN" altLang="en-US" dirty="0" smtClean="0">
                <a:solidFill>
                  <a:srgbClr val="FF0000"/>
                </a:solidFill>
              </a:rPr>
              <a:t>选择对应批次</a:t>
            </a:r>
            <a:endParaRPr lang="zh-CN" altLang="en-US" dirty="0">
              <a:solidFill>
                <a:srgbClr val="FF0000"/>
              </a:solidFill>
            </a:endParaRPr>
          </a:p>
        </p:txBody>
      </p:sp>
      <p:pic>
        <p:nvPicPr>
          <p:cNvPr id="15" name="图片 14"/>
          <p:cNvPicPr>
            <a:picLocks noChangeAspect="1"/>
          </p:cNvPicPr>
          <p:nvPr/>
        </p:nvPicPr>
        <p:blipFill>
          <a:blip r:embed="rId3"/>
          <a:stretch>
            <a:fillRect/>
          </a:stretch>
        </p:blipFill>
        <p:spPr>
          <a:xfrm>
            <a:off x="2470559" y="3192587"/>
            <a:ext cx="3242221" cy="3692675"/>
          </a:xfrm>
          <a:prstGeom prst="rect">
            <a:avLst/>
          </a:prstGeom>
        </p:spPr>
      </p:pic>
      <p:sp>
        <p:nvSpPr>
          <p:cNvPr id="14" name="文本框 13"/>
          <p:cNvSpPr txBox="1"/>
          <p:nvPr/>
        </p:nvSpPr>
        <p:spPr>
          <a:xfrm>
            <a:off x="2164282" y="4934855"/>
            <a:ext cx="612553" cy="1107996"/>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n-US" altLang="zh-CN" sz="6600" dirty="0" smtClean="0">
                <a:solidFill>
                  <a:srgbClr val="00B050"/>
                </a:solidFill>
              </a:rPr>
              <a:t>1</a:t>
            </a:r>
            <a:endParaRPr lang="zh-CN" altLang="en-US" sz="6600" dirty="0">
              <a:solidFill>
                <a:srgbClr val="00B050"/>
              </a:solidFill>
            </a:endParaRPr>
          </a:p>
        </p:txBody>
      </p:sp>
      <p:sp>
        <p:nvSpPr>
          <p:cNvPr id="16" name="文本框 15"/>
          <p:cNvSpPr txBox="1"/>
          <p:nvPr/>
        </p:nvSpPr>
        <p:spPr>
          <a:xfrm>
            <a:off x="7723576" y="1662760"/>
            <a:ext cx="603678" cy="1107996"/>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n-US" altLang="zh-CN" sz="6600" dirty="0" smtClean="0">
                <a:solidFill>
                  <a:srgbClr val="00B050"/>
                </a:solidFill>
              </a:rPr>
              <a:t>2</a:t>
            </a:r>
            <a:endParaRPr lang="zh-CN" altLang="en-US" sz="6600" dirty="0">
              <a:solidFill>
                <a:srgbClr val="00B050"/>
              </a:solidFill>
            </a:endParaRPr>
          </a:p>
        </p:txBody>
      </p:sp>
      <p:sp>
        <p:nvSpPr>
          <p:cNvPr id="17" name="文本框 16"/>
          <p:cNvSpPr txBox="1"/>
          <p:nvPr/>
        </p:nvSpPr>
        <p:spPr>
          <a:xfrm>
            <a:off x="6297577" y="2839458"/>
            <a:ext cx="562648" cy="1120201"/>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n-US" altLang="zh-CN" sz="6600" dirty="0" smtClean="0">
                <a:solidFill>
                  <a:srgbClr val="00B050"/>
                </a:solidFill>
              </a:rPr>
              <a:t>3</a:t>
            </a:r>
            <a:endParaRPr lang="zh-CN" altLang="en-US" sz="6600" dirty="0">
              <a:solidFill>
                <a:srgbClr val="00B050"/>
              </a:solidFill>
            </a:endParaRPr>
          </a:p>
        </p:txBody>
      </p:sp>
      <p:sp>
        <p:nvSpPr>
          <p:cNvPr id="18" name="文本框 17"/>
          <p:cNvSpPr txBox="1"/>
          <p:nvPr/>
        </p:nvSpPr>
        <p:spPr>
          <a:xfrm>
            <a:off x="8078682" y="5004693"/>
            <a:ext cx="559290" cy="1107996"/>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n-US" altLang="zh-CN" sz="6600" dirty="0" smtClean="0">
                <a:solidFill>
                  <a:srgbClr val="00B050"/>
                </a:solidFill>
              </a:rPr>
              <a:t>4</a:t>
            </a:r>
            <a:endParaRPr lang="zh-CN" altLang="en-US" sz="6600" dirty="0">
              <a:solidFill>
                <a:srgbClr val="00B050"/>
              </a:solidFill>
            </a:endParaRPr>
          </a:p>
        </p:txBody>
      </p:sp>
      <p:sp>
        <p:nvSpPr>
          <p:cNvPr id="19" name="文本框 18"/>
          <p:cNvSpPr txBox="1"/>
          <p:nvPr/>
        </p:nvSpPr>
        <p:spPr>
          <a:xfrm>
            <a:off x="4179168" y="5626457"/>
            <a:ext cx="581484" cy="1107996"/>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n-US" altLang="zh-CN" sz="6600" dirty="0" smtClean="0">
                <a:solidFill>
                  <a:srgbClr val="00B050"/>
                </a:solidFill>
              </a:rPr>
              <a:t>5</a:t>
            </a:r>
            <a:endParaRPr lang="zh-CN" altLang="en-US" sz="6600" dirty="0">
              <a:solidFill>
                <a:srgbClr val="00B050"/>
              </a:solidFill>
            </a:endParaRPr>
          </a:p>
        </p:txBody>
      </p:sp>
      <p:sp>
        <p:nvSpPr>
          <p:cNvPr id="21" name="文本框 20"/>
          <p:cNvSpPr txBox="1"/>
          <p:nvPr/>
        </p:nvSpPr>
        <p:spPr>
          <a:xfrm>
            <a:off x="4740682" y="5994130"/>
            <a:ext cx="3426774" cy="369332"/>
          </a:xfrm>
          <a:prstGeom prst="rect">
            <a:avLst/>
          </a:prstGeom>
          <a:noFill/>
        </p:spPr>
        <p:txBody>
          <a:bodyPr wrap="square" rtlCol="0">
            <a:spAutoFit/>
          </a:bodyPr>
          <a:lstStyle/>
          <a:p>
            <a:r>
              <a:rPr lang="zh-CN" altLang="en-US" dirty="0" smtClean="0"/>
              <a:t>选择</a:t>
            </a:r>
            <a:r>
              <a:rPr lang="en-US" altLang="zh-CN" dirty="0" smtClean="0">
                <a:solidFill>
                  <a:srgbClr val="FF0000"/>
                </a:solidFill>
              </a:rPr>
              <a:t>Excel </a:t>
            </a:r>
            <a:r>
              <a:rPr lang="zh-CN" altLang="en-US" dirty="0" smtClean="0">
                <a:solidFill>
                  <a:srgbClr val="FF0000"/>
                </a:solidFill>
              </a:rPr>
              <a:t>全部</a:t>
            </a:r>
            <a:r>
              <a:rPr lang="zh-CN" altLang="en-US" dirty="0" smtClean="0">
                <a:solidFill>
                  <a:schemeClr val="tx1">
                    <a:lumMod val="95000"/>
                    <a:lumOff val="5000"/>
                  </a:schemeClr>
                </a:solidFill>
              </a:rPr>
              <a:t>下载学生名单</a:t>
            </a:r>
            <a:endParaRPr lang="zh-CN" altLang="en-US" dirty="0">
              <a:solidFill>
                <a:schemeClr val="tx1">
                  <a:lumMod val="95000"/>
                  <a:lumOff val="5000"/>
                </a:schemeClr>
              </a:solidFill>
            </a:endParaRPr>
          </a:p>
        </p:txBody>
      </p:sp>
    </p:spTree>
    <p:extLst>
      <p:ext uri="{BB962C8B-B14F-4D97-AF65-F5344CB8AC3E}">
        <p14:creationId xmlns:p14="http://schemas.microsoft.com/office/powerpoint/2010/main" val="103747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969932" y="1406240"/>
            <a:ext cx="6154900" cy="691396"/>
          </a:xfrm>
          <a:prstGeom prst="rect">
            <a:avLst/>
          </a:prstGeom>
          <a:noFill/>
          <a:ln w="9525">
            <a:noFill/>
          </a:ln>
          <a:effectLst>
            <a:softEdge rad="88900"/>
          </a:effectLst>
        </p:spPr>
        <p:txBody>
          <a:bodyPr anchor="t"/>
          <a:lstStyle/>
          <a:p>
            <a:r>
              <a:rPr lang="zh-CN" altLang="en-US" sz="2400" dirty="0" smtClean="0"/>
              <a:t>各模板文件请到</a:t>
            </a:r>
            <a:r>
              <a:rPr lang="zh-CN" altLang="en-US" sz="2400" dirty="0" smtClean="0">
                <a:solidFill>
                  <a:srgbClr val="FF0000"/>
                </a:solidFill>
              </a:rPr>
              <a:t>交大远程考务</a:t>
            </a:r>
            <a:r>
              <a:rPr lang="en-US" altLang="zh-CN" sz="2400" dirty="0" smtClean="0">
                <a:solidFill>
                  <a:schemeClr val="tx1">
                    <a:lumMod val="95000"/>
                    <a:lumOff val="5000"/>
                  </a:schemeClr>
                </a:solidFill>
              </a:rPr>
              <a:t>QQ</a:t>
            </a:r>
            <a:r>
              <a:rPr lang="zh-CN" altLang="en-US" sz="2400" dirty="0" smtClean="0"/>
              <a:t>群自行下载</a:t>
            </a:r>
            <a:r>
              <a:rPr lang="zh-CN" altLang="zh-CN" sz="2400" dirty="0" smtClean="0"/>
              <a:t>。</a:t>
            </a:r>
            <a:endParaRPr lang="en-US" altLang="zh-CN" sz="2400" dirty="0" smtClean="0"/>
          </a:p>
          <a:p>
            <a:endParaRPr lang="en-US" altLang="zh-CN" sz="1400" dirty="0"/>
          </a:p>
        </p:txBody>
      </p:sp>
      <p:sp>
        <p:nvSpPr>
          <p:cNvPr id="6" name="文本框 44"/>
          <p:cNvSpPr txBox="1">
            <a:spLocks noChangeArrowheads="1"/>
          </p:cNvSpPr>
          <p:nvPr>
            <p:custDataLst>
              <p:tags r:id="rId1"/>
            </p:custDataLst>
          </p:nvPr>
        </p:nvSpPr>
        <p:spPr bwMode="auto">
          <a:xfrm>
            <a:off x="2589137" y="5173679"/>
            <a:ext cx="4916488" cy="1446550"/>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8800" b="1" i="0" u="none" strike="noStrike" kern="1200" cap="none" spc="0" normalizeH="0" baseline="0" noProof="0" dirty="0" smtClean="0">
                <a:ln>
                  <a:noFill/>
                </a:ln>
                <a:solidFill>
                  <a:schemeClr val="accent1">
                    <a:lumMod val="75000"/>
                  </a:schemeClr>
                </a:solidFill>
                <a:effectLst/>
                <a:uLnTx/>
                <a:uFillTx/>
                <a:latin typeface="方正姚体" panose="02010601030101010101" pitchFamily="2" charset="-122"/>
                <a:ea typeface="方正姚体" panose="02010601030101010101" pitchFamily="2" charset="-122"/>
                <a:cs typeface="+mn-cs"/>
              </a:rPr>
              <a:t>谢谢大家</a:t>
            </a:r>
          </a:p>
        </p:txBody>
      </p:sp>
      <p:sp>
        <p:nvSpPr>
          <p:cNvPr id="8" name="Rectangle 2"/>
          <p:cNvSpPr>
            <a:spLocks noGrp="1"/>
          </p:cNvSpPr>
          <p:nvPr/>
        </p:nvSpPr>
        <p:spPr>
          <a:xfrm>
            <a:off x="3242995" y="3907626"/>
            <a:ext cx="3608773" cy="1221135"/>
          </a:xfrm>
          <a:prstGeom prst="rect">
            <a:avLst/>
          </a:prstGeom>
          <a:noFill/>
          <a:ln w="9525">
            <a:noFill/>
          </a:ln>
          <a:effectLst>
            <a:softEdge rad="88900"/>
          </a:effectLst>
        </p:spPr>
        <p:txBody>
          <a:bodyPr anchor="t"/>
          <a:lstStyle/>
          <a:p>
            <a:r>
              <a:rPr lang="zh-CN" altLang="en-US" sz="2400" dirty="0" smtClean="0"/>
              <a:t>联系电话：</a:t>
            </a:r>
            <a:endParaRPr lang="en-US" altLang="zh-CN" sz="2400" dirty="0" smtClean="0"/>
          </a:p>
          <a:p>
            <a:r>
              <a:rPr lang="zh-CN" altLang="en-US" sz="2400" dirty="0" smtClean="0"/>
              <a:t>          蒋广军：</a:t>
            </a:r>
            <a:r>
              <a:rPr lang="en-US" altLang="zh-CN" sz="2400" dirty="0" smtClean="0"/>
              <a:t>51686686</a:t>
            </a:r>
          </a:p>
          <a:p>
            <a:r>
              <a:rPr lang="zh-CN" altLang="en-US" sz="2400" dirty="0" smtClean="0"/>
              <a:t>          贾焕军：</a:t>
            </a:r>
            <a:r>
              <a:rPr lang="en-US" altLang="zh-CN" sz="2400" dirty="0" smtClean="0"/>
              <a:t>51686685</a:t>
            </a:r>
            <a:endParaRPr lang="en-US" altLang="zh-CN" sz="1400" dirty="0"/>
          </a:p>
        </p:txBody>
      </p:sp>
      <p:pic>
        <p:nvPicPr>
          <p:cNvPr id="2" name="图片 1"/>
          <p:cNvPicPr>
            <a:picLocks noChangeAspect="1"/>
          </p:cNvPicPr>
          <p:nvPr/>
        </p:nvPicPr>
        <p:blipFill>
          <a:blip r:embed="rId3"/>
          <a:stretch>
            <a:fillRect/>
          </a:stretch>
        </p:blipFill>
        <p:spPr>
          <a:xfrm>
            <a:off x="3982418" y="2000873"/>
            <a:ext cx="1725273" cy="1797159"/>
          </a:xfrm>
          <a:prstGeom prst="rect">
            <a:avLst/>
          </a:prstGeom>
        </p:spPr>
      </p:pic>
    </p:spTree>
    <p:extLst>
      <p:ext uri="{BB962C8B-B14F-4D97-AF65-F5344CB8AC3E}">
        <p14:creationId xmlns:p14="http://schemas.microsoft.com/office/powerpoint/2010/main" val="2289609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nvSpPr>
        <p:spPr>
          <a:xfrm>
            <a:off x="1180730" y="2751613"/>
            <a:ext cx="1154098" cy="2554545"/>
          </a:xfrm>
          <a:prstGeom prst="rect">
            <a:avLst/>
          </a:prstGeom>
          <a:noFill/>
          <a:ln w="9525">
            <a:noFill/>
          </a:ln>
          <a:effectLst>
            <a:softEdge rad="114300"/>
          </a:effectLst>
          <a:scene3d>
            <a:camera prst="orthographicFront"/>
            <a:lightRig rig="morning" dir="t"/>
          </a:scene3d>
          <a:sp3d prstMaterial="translucentPowder"/>
        </p:spPr>
        <p:txBody>
          <a:bodyPr wrap="square" anchor="t">
            <a:spAutoFit/>
          </a:bodyPr>
          <a:lstStyle/>
          <a:p>
            <a:pPr eaLnBrk="0" hangingPunct="0"/>
            <a:r>
              <a:rPr lang="zh-CN" altLang="en-US" sz="8000" b="1" dirty="0" smtClean="0">
                <a:solidFill>
                  <a:srgbClr val="000066"/>
                </a:solidFill>
                <a:latin typeface="黑体" panose="02010609060101010101" pitchFamily="49" charset="-122"/>
                <a:ea typeface="黑体" panose="02010609060101010101" pitchFamily="49" charset="-122"/>
              </a:rPr>
              <a:t>目录</a:t>
            </a:r>
            <a:endParaRPr lang="zh-CN" altLang="en-US" sz="8000" b="1" dirty="0">
              <a:solidFill>
                <a:srgbClr val="000066"/>
              </a:solidFill>
              <a:latin typeface="黑体" panose="02010609060101010101" pitchFamily="49" charset="-122"/>
              <a:ea typeface="黑体" panose="02010609060101010101" pitchFamily="49" charset="-122"/>
            </a:endParaRPr>
          </a:p>
        </p:txBody>
      </p:sp>
      <p:sp>
        <p:nvSpPr>
          <p:cNvPr id="15" name="Rectangle 2"/>
          <p:cNvSpPr>
            <a:spLocks noGrp="1"/>
          </p:cNvSpPr>
          <p:nvPr/>
        </p:nvSpPr>
        <p:spPr>
          <a:xfrm>
            <a:off x="2938509" y="4547255"/>
            <a:ext cx="2645546" cy="830997"/>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18" name="Rectangle 2"/>
          <p:cNvSpPr>
            <a:spLocks noGrp="1"/>
          </p:cNvSpPr>
          <p:nvPr/>
        </p:nvSpPr>
        <p:spPr>
          <a:xfrm>
            <a:off x="2938509" y="2915243"/>
            <a:ext cx="2645546" cy="830997"/>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发现问题</a:t>
            </a:r>
            <a:endParaRPr lang="zh-CN" altLang="en-US" sz="4800" b="1" dirty="0">
              <a:solidFill>
                <a:srgbClr val="000066"/>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893468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793288" y="2060662"/>
            <a:ext cx="6942339" cy="921799"/>
          </a:xfrm>
          <a:prstGeom prst="rect">
            <a:avLst/>
          </a:prstGeom>
          <a:noFill/>
          <a:ln w="9525">
            <a:noFill/>
          </a:ln>
          <a:effectLst>
            <a:softEdge rad="88900"/>
          </a:effectLst>
        </p:spPr>
        <p:txBody>
          <a:bodyPr anchor="t"/>
          <a:lstStyle/>
          <a:p>
            <a:pPr eaLnBrk="0" hangingPunct="0"/>
            <a:r>
              <a:rPr lang="zh-CN" altLang="zh-CN" sz="2800" dirty="0" smtClean="0"/>
              <a:t>根据</a:t>
            </a:r>
            <a:r>
              <a:rPr lang="zh-CN" altLang="en-US" sz="2800" dirty="0" smtClean="0"/>
              <a:t>上学期巡视教师的反馈以及阅卷整理成绩单过程中发现如下问题</a:t>
            </a:r>
            <a:endParaRPr lang="zh-CN" altLang="en-US" sz="5400" b="1" dirty="0">
              <a:solidFill>
                <a:schemeClr val="tx2"/>
              </a:solidFill>
              <a:latin typeface="黑体" panose="02010609060101010101" pitchFamily="49" charset="-122"/>
              <a:ea typeface="黑体" panose="02010609060101010101" pitchFamily="49" charset="-122"/>
            </a:endParaRPr>
          </a:p>
        </p:txBody>
      </p:sp>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发现问题</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15" name="Rectangle 2"/>
          <p:cNvSpPr>
            <a:spLocks noGrp="1"/>
          </p:cNvSpPr>
          <p:nvPr/>
        </p:nvSpPr>
        <p:spPr>
          <a:xfrm>
            <a:off x="2642334" y="3036543"/>
            <a:ext cx="2835186"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考试试卷装错试卷袋</a:t>
            </a:r>
            <a:endParaRPr lang="en-US" altLang="zh-CN" sz="2000" dirty="0" smtClean="0"/>
          </a:p>
        </p:txBody>
      </p:sp>
      <p:sp>
        <p:nvSpPr>
          <p:cNvPr id="3" name="椭圆 2"/>
          <p:cNvSpPr/>
          <p:nvPr/>
        </p:nvSpPr>
        <p:spPr>
          <a:xfrm>
            <a:off x="2316564" y="3116058"/>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2"/>
          <p:cNvSpPr>
            <a:spLocks noGrp="1"/>
          </p:cNvSpPr>
          <p:nvPr/>
        </p:nvSpPr>
        <p:spPr>
          <a:xfrm>
            <a:off x="2642334" y="3524084"/>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考生答错试卷，本科学生答专科试卷</a:t>
            </a:r>
            <a:endParaRPr lang="en-US" altLang="zh-CN" sz="2000" dirty="0" smtClean="0"/>
          </a:p>
        </p:txBody>
      </p:sp>
      <p:sp>
        <p:nvSpPr>
          <p:cNvPr id="17" name="椭圆 16"/>
          <p:cNvSpPr/>
          <p:nvPr/>
        </p:nvSpPr>
        <p:spPr>
          <a:xfrm>
            <a:off x="2316564" y="3598424"/>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2"/>
          <p:cNvSpPr>
            <a:spLocks noGrp="1"/>
          </p:cNvSpPr>
          <p:nvPr/>
        </p:nvSpPr>
        <p:spPr>
          <a:xfrm>
            <a:off x="2642334" y="4005686"/>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考场秩序不好，考生有用手机情况</a:t>
            </a:r>
            <a:endParaRPr lang="en-US" altLang="zh-CN" sz="2000" dirty="0" smtClean="0"/>
          </a:p>
        </p:txBody>
      </p:sp>
      <p:sp>
        <p:nvSpPr>
          <p:cNvPr id="19" name="椭圆 18"/>
          <p:cNvSpPr/>
          <p:nvPr/>
        </p:nvSpPr>
        <p:spPr>
          <a:xfrm>
            <a:off x="2316564" y="4081525"/>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2"/>
          <p:cNvSpPr>
            <a:spLocks noGrp="1"/>
          </p:cNvSpPr>
          <p:nvPr/>
        </p:nvSpPr>
        <p:spPr>
          <a:xfrm>
            <a:off x="2642333" y="4487288"/>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监考教师责任心不强，考场内玩手机</a:t>
            </a:r>
            <a:endParaRPr lang="en-US" altLang="zh-CN" sz="2000" dirty="0" smtClean="0"/>
          </a:p>
        </p:txBody>
      </p:sp>
      <p:sp>
        <p:nvSpPr>
          <p:cNvPr id="21" name="椭圆 20"/>
          <p:cNvSpPr/>
          <p:nvPr/>
        </p:nvSpPr>
        <p:spPr>
          <a:xfrm>
            <a:off x="2316564" y="5855917"/>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Rectangle 2"/>
          <p:cNvSpPr>
            <a:spLocks noGrp="1"/>
          </p:cNvSpPr>
          <p:nvPr/>
        </p:nvSpPr>
        <p:spPr>
          <a:xfrm>
            <a:off x="2642332" y="4972790"/>
            <a:ext cx="5498491" cy="677652"/>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学生有替考情况，姓名多次涂改，姓名写错找不到对应姓名学籍的学生</a:t>
            </a:r>
            <a:endParaRPr lang="en-US" altLang="zh-CN" sz="2000" dirty="0" smtClean="0"/>
          </a:p>
        </p:txBody>
      </p:sp>
      <p:sp>
        <p:nvSpPr>
          <p:cNvPr id="23" name="椭圆 22"/>
          <p:cNvSpPr/>
          <p:nvPr/>
        </p:nvSpPr>
        <p:spPr>
          <a:xfrm>
            <a:off x="2316564" y="4569050"/>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Rectangle 2"/>
          <p:cNvSpPr>
            <a:spLocks noGrp="1"/>
          </p:cNvSpPr>
          <p:nvPr/>
        </p:nvSpPr>
        <p:spPr>
          <a:xfrm>
            <a:off x="2642331" y="5780078"/>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学生漏写学号姓名</a:t>
            </a:r>
            <a:endParaRPr lang="en-US" altLang="zh-CN" sz="2000" dirty="0" smtClean="0"/>
          </a:p>
        </p:txBody>
      </p:sp>
      <p:sp>
        <p:nvSpPr>
          <p:cNvPr id="25" name="椭圆 24"/>
          <p:cNvSpPr/>
          <p:nvPr/>
        </p:nvSpPr>
        <p:spPr>
          <a:xfrm>
            <a:off x="2316564" y="5056575"/>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2316564" y="6273525"/>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Rectangle 2"/>
          <p:cNvSpPr>
            <a:spLocks noGrp="1"/>
          </p:cNvSpPr>
          <p:nvPr/>
        </p:nvSpPr>
        <p:spPr>
          <a:xfrm>
            <a:off x="2642331" y="6197686"/>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a:t>试卷</a:t>
            </a:r>
            <a:r>
              <a:rPr lang="zh-CN" altLang="en-US" sz="2000" dirty="0" smtClean="0"/>
              <a:t>雷同，字迹相同</a:t>
            </a:r>
            <a:endParaRPr lang="en-US" altLang="zh-CN" sz="2000" dirty="0" smtClean="0"/>
          </a:p>
        </p:txBody>
      </p:sp>
    </p:spTree>
    <p:extLst>
      <p:ext uri="{BB962C8B-B14F-4D97-AF65-F5344CB8AC3E}">
        <p14:creationId xmlns:p14="http://schemas.microsoft.com/office/powerpoint/2010/main" val="922336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793288" y="2060662"/>
            <a:ext cx="6942339" cy="921799"/>
          </a:xfrm>
          <a:prstGeom prst="rect">
            <a:avLst/>
          </a:prstGeom>
          <a:noFill/>
          <a:ln w="9525">
            <a:noFill/>
          </a:ln>
          <a:effectLst>
            <a:softEdge rad="88900"/>
          </a:effectLst>
        </p:spPr>
        <p:txBody>
          <a:bodyPr anchor="t"/>
          <a:lstStyle/>
          <a:p>
            <a:pPr eaLnBrk="0" hangingPunct="0"/>
            <a:r>
              <a:rPr lang="zh-CN" altLang="zh-CN" sz="2800" dirty="0" smtClean="0"/>
              <a:t>根据</a:t>
            </a:r>
            <a:r>
              <a:rPr lang="zh-CN" altLang="en-US" sz="2800" dirty="0" smtClean="0"/>
              <a:t>上学期巡视教师的反馈以及阅卷整理成绩单过程中发现如下问题</a:t>
            </a:r>
            <a:endParaRPr lang="zh-CN" altLang="en-US" sz="5400" b="1" dirty="0">
              <a:solidFill>
                <a:schemeClr val="tx2"/>
              </a:solidFill>
              <a:latin typeface="黑体" panose="02010609060101010101" pitchFamily="49" charset="-122"/>
              <a:ea typeface="黑体" panose="02010609060101010101" pitchFamily="49" charset="-122"/>
            </a:endParaRPr>
          </a:p>
        </p:txBody>
      </p:sp>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发现问题</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15" name="Rectangle 2"/>
          <p:cNvSpPr>
            <a:spLocks noGrp="1"/>
          </p:cNvSpPr>
          <p:nvPr/>
        </p:nvSpPr>
        <p:spPr>
          <a:xfrm>
            <a:off x="2642334" y="3036543"/>
            <a:ext cx="2835186"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考试试卷装错试卷袋</a:t>
            </a:r>
            <a:endParaRPr lang="en-US" altLang="zh-CN" sz="2000" dirty="0" smtClean="0"/>
          </a:p>
        </p:txBody>
      </p:sp>
      <p:sp>
        <p:nvSpPr>
          <p:cNvPr id="3" name="椭圆 2"/>
          <p:cNvSpPr/>
          <p:nvPr/>
        </p:nvSpPr>
        <p:spPr>
          <a:xfrm>
            <a:off x="2316564" y="3116058"/>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2"/>
          <p:cNvSpPr>
            <a:spLocks noGrp="1"/>
          </p:cNvSpPr>
          <p:nvPr/>
        </p:nvSpPr>
        <p:spPr>
          <a:xfrm>
            <a:off x="2642334" y="3524084"/>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考生答错试卷，本科学生答专科试卷</a:t>
            </a:r>
            <a:endParaRPr lang="en-US" altLang="zh-CN" sz="2000" dirty="0" smtClean="0"/>
          </a:p>
        </p:txBody>
      </p:sp>
      <p:sp>
        <p:nvSpPr>
          <p:cNvPr id="17" name="椭圆 16"/>
          <p:cNvSpPr/>
          <p:nvPr/>
        </p:nvSpPr>
        <p:spPr>
          <a:xfrm>
            <a:off x="2316564" y="3598424"/>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2"/>
          <p:cNvSpPr>
            <a:spLocks noGrp="1"/>
          </p:cNvSpPr>
          <p:nvPr/>
        </p:nvSpPr>
        <p:spPr>
          <a:xfrm>
            <a:off x="2642334" y="4005686"/>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考场秩序不好，考生有用手机情况</a:t>
            </a:r>
            <a:endParaRPr lang="en-US" altLang="zh-CN" sz="2000" dirty="0" smtClean="0"/>
          </a:p>
        </p:txBody>
      </p:sp>
      <p:sp>
        <p:nvSpPr>
          <p:cNvPr id="19" name="椭圆 18"/>
          <p:cNvSpPr/>
          <p:nvPr/>
        </p:nvSpPr>
        <p:spPr>
          <a:xfrm>
            <a:off x="2316564" y="4081525"/>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2"/>
          <p:cNvSpPr>
            <a:spLocks noGrp="1"/>
          </p:cNvSpPr>
          <p:nvPr/>
        </p:nvSpPr>
        <p:spPr>
          <a:xfrm>
            <a:off x="2642333" y="4487288"/>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监考教师责任心不强，考场内玩手机</a:t>
            </a:r>
            <a:endParaRPr lang="en-US" altLang="zh-CN" sz="2000" dirty="0" smtClean="0"/>
          </a:p>
        </p:txBody>
      </p:sp>
      <p:sp>
        <p:nvSpPr>
          <p:cNvPr id="21" name="椭圆 20"/>
          <p:cNvSpPr/>
          <p:nvPr/>
        </p:nvSpPr>
        <p:spPr>
          <a:xfrm>
            <a:off x="2316564" y="5855917"/>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Rectangle 2"/>
          <p:cNvSpPr>
            <a:spLocks noGrp="1"/>
          </p:cNvSpPr>
          <p:nvPr/>
        </p:nvSpPr>
        <p:spPr>
          <a:xfrm>
            <a:off x="2642332" y="4972790"/>
            <a:ext cx="5498491" cy="677652"/>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学生有替考情况，姓名多次涂改，姓名写错找不到对应姓名学籍的学生</a:t>
            </a:r>
            <a:endParaRPr lang="en-US" altLang="zh-CN" sz="2000" dirty="0" smtClean="0"/>
          </a:p>
        </p:txBody>
      </p:sp>
      <p:sp>
        <p:nvSpPr>
          <p:cNvPr id="23" name="椭圆 22"/>
          <p:cNvSpPr/>
          <p:nvPr/>
        </p:nvSpPr>
        <p:spPr>
          <a:xfrm>
            <a:off x="2316564" y="4569050"/>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Rectangle 2"/>
          <p:cNvSpPr>
            <a:spLocks noGrp="1"/>
          </p:cNvSpPr>
          <p:nvPr/>
        </p:nvSpPr>
        <p:spPr>
          <a:xfrm>
            <a:off x="2642331" y="5780078"/>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smtClean="0"/>
              <a:t>学生漏写学号姓名</a:t>
            </a:r>
            <a:endParaRPr lang="en-US" altLang="zh-CN" sz="2000" dirty="0" smtClean="0"/>
          </a:p>
        </p:txBody>
      </p:sp>
      <p:sp>
        <p:nvSpPr>
          <p:cNvPr id="25" name="椭圆 24"/>
          <p:cNvSpPr/>
          <p:nvPr/>
        </p:nvSpPr>
        <p:spPr>
          <a:xfrm>
            <a:off x="2316564" y="5056575"/>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2316564" y="6273525"/>
            <a:ext cx="213571" cy="2041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Rectangle 2"/>
          <p:cNvSpPr>
            <a:spLocks noGrp="1"/>
          </p:cNvSpPr>
          <p:nvPr/>
        </p:nvSpPr>
        <p:spPr>
          <a:xfrm>
            <a:off x="2642331" y="6197686"/>
            <a:ext cx="4965827" cy="355866"/>
          </a:xfrm>
          <a:prstGeom prst="rect">
            <a:avLst/>
          </a:prstGeom>
          <a:noFill/>
          <a:ln w="9525">
            <a:noFill/>
          </a:ln>
          <a:effectLst>
            <a:softEdge rad="63500"/>
          </a:effectLst>
          <a:scene3d>
            <a:camera prst="orthographicFront"/>
            <a:lightRig rig="chilly" dir="t"/>
          </a:scene3d>
        </p:spPr>
        <p:txBody>
          <a:bodyPr anchor="t"/>
          <a:lstStyle/>
          <a:p>
            <a:pPr eaLnBrk="0" hangingPunct="0"/>
            <a:r>
              <a:rPr lang="zh-CN" altLang="en-US" sz="2000" dirty="0"/>
              <a:t>试卷</a:t>
            </a:r>
            <a:r>
              <a:rPr lang="zh-CN" altLang="en-US" sz="2000" dirty="0" smtClean="0"/>
              <a:t>雷同，字迹相同</a:t>
            </a:r>
            <a:endParaRPr lang="en-US" altLang="zh-CN" sz="2000" dirty="0" smtClean="0"/>
          </a:p>
        </p:txBody>
      </p:sp>
    </p:spTree>
    <p:extLst>
      <p:ext uri="{BB962C8B-B14F-4D97-AF65-F5344CB8AC3E}">
        <p14:creationId xmlns:p14="http://schemas.microsoft.com/office/powerpoint/2010/main" val="1322980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806606" y="2069559"/>
            <a:ext cx="7235302" cy="1757779"/>
          </a:xfrm>
          <a:prstGeom prst="rect">
            <a:avLst/>
          </a:prstGeom>
          <a:noFill/>
          <a:ln w="9525">
            <a:noFill/>
          </a:ln>
          <a:effectLst>
            <a:softEdge rad="88900"/>
          </a:effectLst>
        </p:spPr>
        <p:txBody>
          <a:bodyPr anchor="t"/>
          <a:lstStyle/>
          <a:p>
            <a:pPr eaLnBrk="0" hangingPunct="0"/>
            <a:r>
              <a:rPr lang="zh-CN" altLang="zh-CN" sz="2800" dirty="0"/>
              <a:t>根据本次北京市教委对北京交通大学远程与继续教育学院专项检查评估的工作要求，在今后考试的组织工作中，学院对以下工作要求统一标准统一格式</a:t>
            </a:r>
            <a:endParaRPr lang="zh-CN" altLang="en-US" sz="5400" b="1" dirty="0">
              <a:solidFill>
                <a:schemeClr val="tx2"/>
              </a:solidFill>
              <a:latin typeface="黑体" panose="02010609060101010101" pitchFamily="49" charset="-122"/>
              <a:ea typeface="黑体" panose="02010609060101010101" pitchFamily="49" charset="-122"/>
            </a:endParaRPr>
          </a:p>
        </p:txBody>
      </p:sp>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7" name="MH_Number_1"/>
          <p:cNvSpPr/>
          <p:nvPr/>
        </p:nvSpPr>
        <p:spPr>
          <a:xfrm>
            <a:off x="2439001" y="3938368"/>
            <a:ext cx="419100" cy="419100"/>
          </a:xfrm>
          <a:custGeom>
            <a:avLst/>
            <a:gdLst>
              <a:gd name="txL" fmla="*/ 0 w 406400"/>
              <a:gd name="txT" fmla="*/ 0 h 406400"/>
              <a:gd name="txR" fmla="*/ 406400 w 406400"/>
              <a:gd name="txB" fmla="*/ 406400 h 406400"/>
            </a:gdLst>
            <a:ahLst/>
            <a:cxnLst>
              <a:cxn ang="0">
                <a:pos x="100668" y="100668"/>
              </a:cxn>
              <a:cxn ang="0">
                <a:pos x="536892" y="100668"/>
              </a:cxn>
              <a:cxn ang="0">
                <a:pos x="536892" y="536892"/>
              </a:cxn>
              <a:cxn ang="0">
                <a:pos x="100668" y="536892"/>
              </a:cxn>
              <a:cxn ang="0">
                <a:pos x="0" y="0"/>
              </a:cxn>
              <a:cxn ang="0">
                <a:pos x="100668" y="0"/>
              </a:cxn>
              <a:cxn ang="0">
                <a:pos x="100668" y="100668"/>
              </a:cxn>
              <a:cxn ang="0">
                <a:pos x="0" y="100668"/>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a:solidFill>
                  <a:schemeClr val="bg1"/>
                </a:solidFill>
                <a:latin typeface="Arial" panose="020B0604020202020204" pitchFamily="34" charset="0"/>
                <a:ea typeface="Arial Unicode MS" panose="020B0604020202020204" pitchFamily="34" charset="-122"/>
              </a:rPr>
              <a:t>1</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8" name="MH_Number_2"/>
          <p:cNvSpPr/>
          <p:nvPr/>
        </p:nvSpPr>
        <p:spPr>
          <a:xfrm>
            <a:off x="2439001" y="4561879"/>
            <a:ext cx="419100" cy="420687"/>
          </a:xfrm>
          <a:custGeom>
            <a:avLst/>
            <a:gdLst>
              <a:gd name="txL" fmla="*/ 0 w 406400"/>
              <a:gd name="txT" fmla="*/ 0 h 406400"/>
              <a:gd name="txR" fmla="*/ 406400 w 406400"/>
              <a:gd name="txB" fmla="*/ 406400 h 406400"/>
            </a:gdLst>
            <a:ahLst/>
            <a:cxnLst>
              <a:cxn ang="0">
                <a:pos x="100668" y="103760"/>
              </a:cxn>
              <a:cxn ang="0">
                <a:pos x="536892" y="103760"/>
              </a:cxn>
              <a:cxn ang="0">
                <a:pos x="536892" y="553375"/>
              </a:cxn>
              <a:cxn ang="0">
                <a:pos x="100668" y="553375"/>
              </a:cxn>
              <a:cxn ang="0">
                <a:pos x="0" y="0"/>
              </a:cxn>
              <a:cxn ang="0">
                <a:pos x="100668" y="0"/>
              </a:cxn>
              <a:cxn ang="0">
                <a:pos x="100668" y="103760"/>
              </a:cxn>
              <a:cxn ang="0">
                <a:pos x="0" y="103760"/>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a:solidFill>
                  <a:schemeClr val="bg1"/>
                </a:solidFill>
                <a:latin typeface="Arial" panose="020B0604020202020204" pitchFamily="34" charset="0"/>
                <a:ea typeface="Arial Unicode MS" panose="020B0604020202020204" pitchFamily="34" charset="-122"/>
              </a:rPr>
              <a:t>2</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9" name="MH_Number_2"/>
          <p:cNvSpPr/>
          <p:nvPr/>
        </p:nvSpPr>
        <p:spPr>
          <a:xfrm>
            <a:off x="2439001" y="5186977"/>
            <a:ext cx="419100" cy="419100"/>
          </a:xfrm>
          <a:custGeom>
            <a:avLst/>
            <a:gdLst>
              <a:gd name="txL" fmla="*/ 0 w 406400"/>
              <a:gd name="txT" fmla="*/ 0 h 406400"/>
              <a:gd name="txR" fmla="*/ 406400 w 406400"/>
              <a:gd name="txB" fmla="*/ 406400 h 406400"/>
            </a:gdLst>
            <a:ahLst/>
            <a:cxnLst>
              <a:cxn ang="0">
                <a:pos x="100668" y="100668"/>
              </a:cxn>
              <a:cxn ang="0">
                <a:pos x="536892" y="100668"/>
              </a:cxn>
              <a:cxn ang="0">
                <a:pos x="536892" y="536892"/>
              </a:cxn>
              <a:cxn ang="0">
                <a:pos x="100668" y="536892"/>
              </a:cxn>
              <a:cxn ang="0">
                <a:pos x="0" y="0"/>
              </a:cxn>
              <a:cxn ang="0">
                <a:pos x="100668" y="0"/>
              </a:cxn>
              <a:cxn ang="0">
                <a:pos x="100668" y="100668"/>
              </a:cxn>
              <a:cxn ang="0">
                <a:pos x="0" y="100668"/>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a:solidFill>
                  <a:schemeClr val="bg1"/>
                </a:solidFill>
                <a:latin typeface="Arial" panose="020B0604020202020204" pitchFamily="34" charset="0"/>
                <a:ea typeface="Arial Unicode MS" panose="020B0604020202020204" pitchFamily="34" charset="-122"/>
              </a:rPr>
              <a:t>3</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10" name="Rectangle 2"/>
          <p:cNvSpPr>
            <a:spLocks noGrp="1"/>
          </p:cNvSpPr>
          <p:nvPr/>
        </p:nvSpPr>
        <p:spPr>
          <a:xfrm>
            <a:off x="2947385" y="3938368"/>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考试安排</a:t>
            </a:r>
            <a:endParaRPr lang="zh-CN" altLang="en-US" sz="5400" b="1" dirty="0">
              <a:solidFill>
                <a:schemeClr val="tx2"/>
              </a:solidFill>
              <a:latin typeface="黑体" panose="02010609060101010101" pitchFamily="49" charset="-122"/>
              <a:ea typeface="黑体" panose="02010609060101010101" pitchFamily="49" charset="-122"/>
            </a:endParaRPr>
          </a:p>
        </p:txBody>
      </p:sp>
      <p:sp>
        <p:nvSpPr>
          <p:cNvPr id="11" name="Rectangle 2"/>
          <p:cNvSpPr>
            <a:spLocks noGrp="1"/>
          </p:cNvSpPr>
          <p:nvPr/>
        </p:nvSpPr>
        <p:spPr>
          <a:xfrm>
            <a:off x="2947385" y="4555997"/>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试卷及试卷袋</a:t>
            </a:r>
            <a:endParaRPr lang="zh-CN" altLang="en-US" sz="5400" b="1" dirty="0">
              <a:solidFill>
                <a:schemeClr val="tx2"/>
              </a:solidFill>
              <a:latin typeface="黑体" panose="02010609060101010101" pitchFamily="49" charset="-122"/>
              <a:ea typeface="黑体" panose="02010609060101010101" pitchFamily="49" charset="-122"/>
            </a:endParaRPr>
          </a:p>
        </p:txBody>
      </p:sp>
      <p:sp>
        <p:nvSpPr>
          <p:cNvPr id="12" name="MH_Number_2"/>
          <p:cNvSpPr/>
          <p:nvPr/>
        </p:nvSpPr>
        <p:spPr>
          <a:xfrm>
            <a:off x="2439001" y="5810487"/>
            <a:ext cx="419100" cy="419100"/>
          </a:xfrm>
          <a:custGeom>
            <a:avLst/>
            <a:gdLst>
              <a:gd name="txL" fmla="*/ 0 w 406400"/>
              <a:gd name="txT" fmla="*/ 0 h 406400"/>
              <a:gd name="txR" fmla="*/ 406400 w 406400"/>
              <a:gd name="txB" fmla="*/ 406400 h 406400"/>
            </a:gdLst>
            <a:ahLst/>
            <a:cxnLst>
              <a:cxn ang="0">
                <a:pos x="100668" y="100668"/>
              </a:cxn>
              <a:cxn ang="0">
                <a:pos x="536892" y="100668"/>
              </a:cxn>
              <a:cxn ang="0">
                <a:pos x="536892" y="536892"/>
              </a:cxn>
              <a:cxn ang="0">
                <a:pos x="100668" y="536892"/>
              </a:cxn>
              <a:cxn ang="0">
                <a:pos x="0" y="0"/>
              </a:cxn>
              <a:cxn ang="0">
                <a:pos x="100668" y="0"/>
              </a:cxn>
              <a:cxn ang="0">
                <a:pos x="100668" y="100668"/>
              </a:cxn>
              <a:cxn ang="0">
                <a:pos x="0" y="100668"/>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smtClean="0">
                <a:solidFill>
                  <a:schemeClr val="bg1"/>
                </a:solidFill>
                <a:latin typeface="Arial" panose="020B0604020202020204" pitchFamily="34" charset="0"/>
                <a:ea typeface="Arial Unicode MS" panose="020B0604020202020204" pitchFamily="34" charset="-122"/>
              </a:rPr>
              <a:t>4</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13" name="Rectangle 2"/>
          <p:cNvSpPr>
            <a:spLocks noGrp="1"/>
          </p:cNvSpPr>
          <p:nvPr/>
        </p:nvSpPr>
        <p:spPr>
          <a:xfrm>
            <a:off x="2947385" y="5173626"/>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考场记录</a:t>
            </a:r>
            <a:endParaRPr lang="zh-CN" altLang="en-US" sz="5400" b="1" dirty="0">
              <a:solidFill>
                <a:schemeClr val="tx2"/>
              </a:solidFill>
              <a:latin typeface="黑体" panose="02010609060101010101" pitchFamily="49" charset="-122"/>
              <a:ea typeface="黑体" panose="02010609060101010101" pitchFamily="49" charset="-122"/>
            </a:endParaRPr>
          </a:p>
        </p:txBody>
      </p:sp>
      <p:sp>
        <p:nvSpPr>
          <p:cNvPr id="14" name="Rectangle 2"/>
          <p:cNvSpPr>
            <a:spLocks noGrp="1"/>
          </p:cNvSpPr>
          <p:nvPr/>
        </p:nvSpPr>
        <p:spPr>
          <a:xfrm>
            <a:off x="2947385" y="5791254"/>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成绩单</a:t>
            </a:r>
            <a:endParaRPr lang="zh-CN" altLang="en-US" sz="5400" b="1" dirty="0">
              <a:solidFill>
                <a:schemeClr val="tx2"/>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477908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806606" y="2069559"/>
            <a:ext cx="7079942" cy="4464406"/>
          </a:xfrm>
          <a:prstGeom prst="rect">
            <a:avLst/>
          </a:prstGeom>
          <a:noFill/>
          <a:ln w="9525">
            <a:noFill/>
          </a:ln>
          <a:effectLst>
            <a:softEdge rad="88900"/>
          </a:effectLst>
        </p:spPr>
        <p:txBody>
          <a:bodyPr anchor="t"/>
          <a:lstStyle/>
          <a:p>
            <a:r>
              <a:rPr lang="zh-CN" altLang="zh-CN" dirty="0"/>
              <a:t>在各种考试之前由考务部与教学点主管考务的工作人员共同制定本教学点的考试安排</a:t>
            </a:r>
            <a:r>
              <a:rPr lang="zh-CN" altLang="zh-CN" dirty="0" smtClean="0"/>
              <a:t>。</a:t>
            </a:r>
            <a:endParaRPr lang="en-US" altLang="zh-CN" dirty="0" smtClean="0"/>
          </a:p>
          <a:p>
            <a:pPr marL="342900" indent="-342900">
              <a:buFont typeface="+mj-ea"/>
              <a:buAutoNum type="circleNumDbPlain"/>
            </a:pPr>
            <a:r>
              <a:rPr lang="zh-CN" altLang="zh-CN" dirty="0"/>
              <a:t>各教学点考试安排要执行严格的报备手续，考试时间严格按照北京交通大学远程与继续教育学院各学期考试安排通知进行，如因为特殊情况不能在规定的时间内安排考试，需要报审并写明原因</a:t>
            </a:r>
            <a:r>
              <a:rPr lang="zh-CN" altLang="zh-CN" dirty="0" smtClean="0"/>
              <a:t>；</a:t>
            </a:r>
            <a:endParaRPr lang="en-US" altLang="zh-CN" dirty="0" smtClean="0"/>
          </a:p>
          <a:p>
            <a:pPr marL="342900" lvl="0" indent="-342900">
              <a:buFont typeface="+mj-ea"/>
              <a:buAutoNum type="circleNumDbPlain"/>
            </a:pPr>
            <a:r>
              <a:rPr lang="zh-CN" altLang="zh-CN" dirty="0"/>
              <a:t>每学期的期末考试、补考的安排，应在考试前</a:t>
            </a:r>
            <a:r>
              <a:rPr lang="en-US" altLang="zh-CN" dirty="0"/>
              <a:t>8</a:t>
            </a:r>
            <a:r>
              <a:rPr lang="zh-CN" altLang="zh-CN" dirty="0"/>
              <a:t>周完成，考试安排确定后，教学点要提前</a:t>
            </a:r>
            <a:r>
              <a:rPr lang="en-US" altLang="zh-CN" dirty="0"/>
              <a:t>2</a:t>
            </a:r>
            <a:r>
              <a:rPr lang="zh-CN" altLang="zh-CN" dirty="0"/>
              <a:t>周通知学生，并同时告知考生携带学生证以及身份证参加考试，迟到</a:t>
            </a:r>
            <a:r>
              <a:rPr lang="en-US" altLang="zh-CN" dirty="0"/>
              <a:t>30</a:t>
            </a:r>
            <a:r>
              <a:rPr lang="zh-CN" altLang="zh-CN" dirty="0"/>
              <a:t>分钟不得参加考试； </a:t>
            </a:r>
          </a:p>
          <a:p>
            <a:pPr marL="342900" lvl="0" indent="-342900">
              <a:buFont typeface="+mj-ea"/>
              <a:buAutoNum type="circleNumDbPlain"/>
            </a:pPr>
            <a:r>
              <a:rPr lang="zh-CN" altLang="zh-CN" dirty="0"/>
              <a:t>考试安排表格信息包括：考试批次、学习形式、校外站点、辅助地点、考试地点、层次、年级、专业名称、方向、课程名称、学期、正补考、考场、人数、开闭卷、考试日期、考试时间、命题单位信息；</a:t>
            </a:r>
          </a:p>
          <a:p>
            <a:pPr marL="342900" indent="-342900">
              <a:buFont typeface="+mj-ea"/>
              <a:buAutoNum type="circleNumDbPlain"/>
            </a:pPr>
            <a:r>
              <a:rPr lang="zh-CN" altLang="zh-CN" dirty="0"/>
              <a:t>收到考务部发出的考试安排表格后，要按照考试安排表格第一行提示日期，核对考试安排信息无误后返回考务部相关负责人；</a:t>
            </a:r>
          </a:p>
          <a:p>
            <a:endParaRPr lang="zh-CN" altLang="zh-CN" dirty="0"/>
          </a:p>
          <a:p>
            <a:endParaRPr lang="zh-CN" altLang="zh-CN" dirty="0"/>
          </a:p>
        </p:txBody>
      </p:sp>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7" name="MH_Number_1"/>
          <p:cNvSpPr/>
          <p:nvPr/>
        </p:nvSpPr>
        <p:spPr>
          <a:xfrm>
            <a:off x="928364" y="1451930"/>
            <a:ext cx="419100" cy="419100"/>
          </a:xfrm>
          <a:custGeom>
            <a:avLst/>
            <a:gdLst>
              <a:gd name="txL" fmla="*/ 0 w 406400"/>
              <a:gd name="txT" fmla="*/ 0 h 406400"/>
              <a:gd name="txR" fmla="*/ 406400 w 406400"/>
              <a:gd name="txB" fmla="*/ 406400 h 406400"/>
            </a:gdLst>
            <a:ahLst/>
            <a:cxnLst>
              <a:cxn ang="0">
                <a:pos x="100668" y="100668"/>
              </a:cxn>
              <a:cxn ang="0">
                <a:pos x="536892" y="100668"/>
              </a:cxn>
              <a:cxn ang="0">
                <a:pos x="536892" y="536892"/>
              </a:cxn>
              <a:cxn ang="0">
                <a:pos x="100668" y="536892"/>
              </a:cxn>
              <a:cxn ang="0">
                <a:pos x="0" y="0"/>
              </a:cxn>
              <a:cxn ang="0">
                <a:pos x="100668" y="0"/>
              </a:cxn>
              <a:cxn ang="0">
                <a:pos x="100668" y="100668"/>
              </a:cxn>
              <a:cxn ang="0">
                <a:pos x="0" y="100668"/>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a:solidFill>
                  <a:schemeClr val="bg1"/>
                </a:solidFill>
                <a:latin typeface="Arial" panose="020B0604020202020204" pitchFamily="34" charset="0"/>
                <a:ea typeface="Arial Unicode MS" panose="020B0604020202020204" pitchFamily="34" charset="-122"/>
              </a:rPr>
              <a:t>1</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10" name="Rectangle 2"/>
          <p:cNvSpPr>
            <a:spLocks noGrp="1"/>
          </p:cNvSpPr>
          <p:nvPr/>
        </p:nvSpPr>
        <p:spPr>
          <a:xfrm>
            <a:off x="1436748" y="1451930"/>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考试安排</a:t>
            </a:r>
            <a:endParaRPr lang="zh-CN" altLang="en-US" sz="5400" b="1" dirty="0">
              <a:solidFill>
                <a:schemeClr val="tx2"/>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37099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7" name="MH_Number_1"/>
          <p:cNvSpPr/>
          <p:nvPr/>
        </p:nvSpPr>
        <p:spPr>
          <a:xfrm>
            <a:off x="928364" y="1451930"/>
            <a:ext cx="419100" cy="419100"/>
          </a:xfrm>
          <a:custGeom>
            <a:avLst/>
            <a:gdLst>
              <a:gd name="txL" fmla="*/ 0 w 406400"/>
              <a:gd name="txT" fmla="*/ 0 h 406400"/>
              <a:gd name="txR" fmla="*/ 406400 w 406400"/>
              <a:gd name="txB" fmla="*/ 406400 h 406400"/>
            </a:gdLst>
            <a:ahLst/>
            <a:cxnLst>
              <a:cxn ang="0">
                <a:pos x="100668" y="100668"/>
              </a:cxn>
              <a:cxn ang="0">
                <a:pos x="536892" y="100668"/>
              </a:cxn>
              <a:cxn ang="0">
                <a:pos x="536892" y="536892"/>
              </a:cxn>
              <a:cxn ang="0">
                <a:pos x="100668" y="536892"/>
              </a:cxn>
              <a:cxn ang="0">
                <a:pos x="0" y="0"/>
              </a:cxn>
              <a:cxn ang="0">
                <a:pos x="100668" y="0"/>
              </a:cxn>
              <a:cxn ang="0">
                <a:pos x="100668" y="100668"/>
              </a:cxn>
              <a:cxn ang="0">
                <a:pos x="0" y="100668"/>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a:solidFill>
                  <a:schemeClr val="bg1"/>
                </a:solidFill>
                <a:latin typeface="Arial" panose="020B0604020202020204" pitchFamily="34" charset="0"/>
                <a:ea typeface="Arial Unicode MS" panose="020B0604020202020204" pitchFamily="34" charset="-122"/>
              </a:rPr>
              <a:t>1</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10" name="Rectangle 2"/>
          <p:cNvSpPr>
            <a:spLocks noGrp="1"/>
          </p:cNvSpPr>
          <p:nvPr/>
        </p:nvSpPr>
        <p:spPr>
          <a:xfrm>
            <a:off x="1436748" y="1451930"/>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考试安排</a:t>
            </a:r>
            <a:endParaRPr lang="zh-CN" altLang="en-US" sz="5400" b="1" dirty="0">
              <a:solidFill>
                <a:schemeClr val="tx2"/>
              </a:solidFill>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2"/>
          <a:stretch>
            <a:fillRect/>
          </a:stretch>
        </p:blipFill>
        <p:spPr>
          <a:xfrm>
            <a:off x="0" y="2011224"/>
            <a:ext cx="9144000" cy="4846775"/>
          </a:xfrm>
          <a:prstGeom prst="rect">
            <a:avLst/>
          </a:prstGeom>
        </p:spPr>
      </p:pic>
    </p:spTree>
    <p:extLst>
      <p:ext uri="{BB962C8B-B14F-4D97-AF65-F5344CB8AC3E}">
        <p14:creationId xmlns:p14="http://schemas.microsoft.com/office/powerpoint/2010/main" val="1493985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806606" y="2069559"/>
            <a:ext cx="7079942" cy="509910"/>
          </a:xfrm>
          <a:prstGeom prst="rect">
            <a:avLst/>
          </a:prstGeom>
          <a:noFill/>
          <a:ln w="9525">
            <a:noFill/>
          </a:ln>
          <a:effectLst>
            <a:softEdge rad="88900"/>
          </a:effectLst>
        </p:spPr>
        <p:txBody>
          <a:bodyPr anchor="t"/>
          <a:lstStyle/>
          <a:p>
            <a:pPr marL="342900" lvl="0" indent="-342900">
              <a:buFont typeface="+mj-ea"/>
              <a:buAutoNum type="circleNumDbPlain" startAt="5"/>
            </a:pPr>
            <a:r>
              <a:rPr lang="zh-CN" altLang="zh-CN" dirty="0"/>
              <a:t>核对考试安排按照以下要求进行</a:t>
            </a:r>
            <a:r>
              <a:rPr lang="zh-CN" altLang="zh-CN" dirty="0" smtClean="0"/>
              <a:t>：</a:t>
            </a:r>
            <a:endParaRPr lang="zh-CN" altLang="zh-CN" dirty="0"/>
          </a:p>
        </p:txBody>
      </p:sp>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7" name="MH_Number_1"/>
          <p:cNvSpPr/>
          <p:nvPr/>
        </p:nvSpPr>
        <p:spPr>
          <a:xfrm>
            <a:off x="928364" y="1451930"/>
            <a:ext cx="419100" cy="419100"/>
          </a:xfrm>
          <a:custGeom>
            <a:avLst/>
            <a:gdLst>
              <a:gd name="txL" fmla="*/ 0 w 406400"/>
              <a:gd name="txT" fmla="*/ 0 h 406400"/>
              <a:gd name="txR" fmla="*/ 406400 w 406400"/>
              <a:gd name="txB" fmla="*/ 406400 h 406400"/>
            </a:gdLst>
            <a:ahLst/>
            <a:cxnLst>
              <a:cxn ang="0">
                <a:pos x="100668" y="100668"/>
              </a:cxn>
              <a:cxn ang="0">
                <a:pos x="536892" y="100668"/>
              </a:cxn>
              <a:cxn ang="0">
                <a:pos x="536892" y="536892"/>
              </a:cxn>
              <a:cxn ang="0">
                <a:pos x="100668" y="536892"/>
              </a:cxn>
              <a:cxn ang="0">
                <a:pos x="0" y="0"/>
              </a:cxn>
              <a:cxn ang="0">
                <a:pos x="100668" y="0"/>
              </a:cxn>
              <a:cxn ang="0">
                <a:pos x="100668" y="100668"/>
              </a:cxn>
              <a:cxn ang="0">
                <a:pos x="0" y="100668"/>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a:solidFill>
                  <a:schemeClr val="bg1"/>
                </a:solidFill>
                <a:latin typeface="Arial" panose="020B0604020202020204" pitchFamily="34" charset="0"/>
                <a:ea typeface="Arial Unicode MS" panose="020B0604020202020204" pitchFamily="34" charset="-122"/>
              </a:rPr>
              <a:t>1</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10" name="Rectangle 2"/>
          <p:cNvSpPr>
            <a:spLocks noGrp="1"/>
          </p:cNvSpPr>
          <p:nvPr/>
        </p:nvSpPr>
        <p:spPr>
          <a:xfrm>
            <a:off x="1436748" y="1451930"/>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考试安排</a:t>
            </a:r>
            <a:endParaRPr lang="zh-CN" altLang="en-US" sz="5400" b="1" dirty="0">
              <a:solidFill>
                <a:schemeClr val="tx2"/>
              </a:solidFill>
              <a:latin typeface="黑体" panose="02010609060101010101" pitchFamily="49" charset="-122"/>
              <a:ea typeface="黑体" panose="02010609060101010101" pitchFamily="49" charset="-122"/>
            </a:endParaRPr>
          </a:p>
        </p:txBody>
      </p:sp>
      <p:sp>
        <p:nvSpPr>
          <p:cNvPr id="6" name="Rectangle 2"/>
          <p:cNvSpPr>
            <a:spLocks noGrp="1"/>
          </p:cNvSpPr>
          <p:nvPr/>
        </p:nvSpPr>
        <p:spPr>
          <a:xfrm>
            <a:off x="2170590" y="2481814"/>
            <a:ext cx="6609426" cy="4149805"/>
          </a:xfrm>
          <a:prstGeom prst="rect">
            <a:avLst/>
          </a:prstGeom>
          <a:noFill/>
          <a:ln w="9525">
            <a:noFill/>
          </a:ln>
          <a:effectLst>
            <a:softEdge rad="88900"/>
          </a:effectLst>
        </p:spPr>
        <p:txBody>
          <a:bodyPr anchor="t"/>
          <a:lstStyle/>
          <a:p>
            <a:pPr marL="400050" lvl="0" indent="-400050">
              <a:buFont typeface="+mj-lt"/>
              <a:buAutoNum type="romanUcPeriod"/>
            </a:pPr>
            <a:r>
              <a:rPr lang="zh-CN" altLang="zh-CN" dirty="0" smtClean="0"/>
              <a:t>相同</a:t>
            </a:r>
            <a:r>
              <a:rPr lang="zh-CN" altLang="zh-CN" dirty="0"/>
              <a:t>课程在相同的日期和时间段考试；</a:t>
            </a:r>
          </a:p>
          <a:p>
            <a:pPr marL="400050" lvl="0" indent="-400050">
              <a:buFont typeface="+mj-lt"/>
              <a:buAutoNum type="romanUcPeriod"/>
            </a:pPr>
            <a:r>
              <a:rPr lang="zh-CN" altLang="zh-CN" dirty="0"/>
              <a:t>每一名考生每天考试不得超过</a:t>
            </a:r>
            <a:r>
              <a:rPr lang="en-US" altLang="zh-CN" dirty="0"/>
              <a:t>5</a:t>
            </a:r>
            <a:r>
              <a:rPr lang="zh-CN" altLang="zh-CN" dirty="0"/>
              <a:t>场，遗留课程考试每一名考生每学期最多不得超过</a:t>
            </a:r>
            <a:r>
              <a:rPr lang="en-US" altLang="zh-CN" dirty="0"/>
              <a:t>8</a:t>
            </a:r>
            <a:r>
              <a:rPr lang="zh-CN" altLang="zh-CN" dirty="0"/>
              <a:t>门；</a:t>
            </a:r>
          </a:p>
          <a:p>
            <a:pPr marL="400050" lvl="0" indent="-400050">
              <a:buFont typeface="+mj-lt"/>
              <a:buAutoNum type="romanUcPeriod"/>
            </a:pPr>
            <a:r>
              <a:rPr lang="zh-CN" altLang="zh-CN" dirty="0"/>
              <a:t>考试形式（开卷</a:t>
            </a:r>
            <a:r>
              <a:rPr lang="en-US" altLang="zh-CN" dirty="0"/>
              <a:t>/</a:t>
            </a:r>
            <a:r>
              <a:rPr lang="zh-CN" altLang="zh-CN" dirty="0"/>
              <a:t>闭卷）由北京交通大学远程与继续教育学院教学服务中心根据课程性质确定；</a:t>
            </a:r>
          </a:p>
          <a:p>
            <a:pPr marL="400050" lvl="0" indent="-400050">
              <a:buFont typeface="+mj-lt"/>
              <a:buAutoNum type="romanUcPeriod"/>
            </a:pPr>
            <a:r>
              <a:rPr lang="zh-CN" altLang="zh-CN" dirty="0"/>
              <a:t>没有辅助站点信息的教学点，</a:t>
            </a:r>
            <a:r>
              <a:rPr lang="zh-CN" altLang="zh-CN" dirty="0">
                <a:solidFill>
                  <a:srgbClr val="FF0000"/>
                </a:solidFill>
              </a:rPr>
              <a:t>考试地点信息留空不要填写</a:t>
            </a:r>
            <a:r>
              <a:rPr lang="zh-CN" altLang="zh-CN" dirty="0"/>
              <a:t>；</a:t>
            </a:r>
          </a:p>
          <a:p>
            <a:pPr marL="400050" lvl="0" indent="-400050">
              <a:buFont typeface="+mj-lt"/>
              <a:buAutoNum type="romanUcPeriod"/>
            </a:pPr>
            <a:r>
              <a:rPr lang="zh-CN" altLang="zh-CN" dirty="0"/>
              <a:t>核对考试安排信息时</a:t>
            </a:r>
            <a:r>
              <a:rPr lang="zh-CN" altLang="zh-CN" dirty="0">
                <a:solidFill>
                  <a:srgbClr val="FF0000"/>
                </a:solidFill>
              </a:rPr>
              <a:t>不能修改表格格式</a:t>
            </a:r>
            <a:r>
              <a:rPr lang="zh-CN" altLang="zh-CN" dirty="0"/>
              <a:t>，</a:t>
            </a:r>
            <a:r>
              <a:rPr lang="zh-CN" altLang="zh-CN" dirty="0">
                <a:solidFill>
                  <a:srgbClr val="00B050"/>
                </a:solidFill>
              </a:rPr>
              <a:t>只允许修改或填写绿色背景列（考试地点、考场、人数、考试日期、考试时间）信息</a:t>
            </a:r>
            <a:r>
              <a:rPr lang="zh-CN" altLang="zh-CN" dirty="0"/>
              <a:t>，不能删除其他列信息；</a:t>
            </a:r>
          </a:p>
          <a:p>
            <a:pPr marL="400050" lvl="0" indent="-400050">
              <a:buFont typeface="+mj-lt"/>
              <a:buAutoNum type="romanUcPeriod"/>
            </a:pPr>
            <a:r>
              <a:rPr lang="zh-CN" altLang="zh-CN" dirty="0"/>
              <a:t>如果没有考生参加考试的课程，</a:t>
            </a:r>
            <a:r>
              <a:rPr lang="zh-CN" altLang="zh-CN" dirty="0">
                <a:solidFill>
                  <a:srgbClr val="FF0000"/>
                </a:solidFill>
              </a:rPr>
              <a:t>人数改为</a:t>
            </a:r>
            <a:r>
              <a:rPr lang="en-US" altLang="zh-CN" dirty="0">
                <a:solidFill>
                  <a:srgbClr val="FF0000"/>
                </a:solidFill>
              </a:rPr>
              <a:t>0</a:t>
            </a:r>
            <a:r>
              <a:rPr lang="zh-CN" altLang="zh-CN" dirty="0">
                <a:solidFill>
                  <a:srgbClr val="FF0000"/>
                </a:solidFill>
              </a:rPr>
              <a:t>，不能删除该行信息，</a:t>
            </a:r>
            <a:r>
              <a:rPr lang="zh-CN" altLang="zh-CN" dirty="0"/>
              <a:t>如有遗漏考试信息，请按照表格格式在最下边分行添加；</a:t>
            </a:r>
          </a:p>
          <a:p>
            <a:pPr marL="400050" lvl="0" indent="-400050">
              <a:buFont typeface="+mj-lt"/>
              <a:buAutoNum type="romanUcPeriod"/>
            </a:pPr>
            <a:r>
              <a:rPr lang="zh-CN" altLang="zh-CN" dirty="0"/>
              <a:t>所有修改或添加的信息</a:t>
            </a:r>
            <a:r>
              <a:rPr lang="zh-CN" altLang="zh-CN" dirty="0">
                <a:solidFill>
                  <a:srgbClr val="FF0000"/>
                </a:solidFill>
              </a:rPr>
              <a:t>请用红色标识</a:t>
            </a:r>
            <a:r>
              <a:rPr lang="zh-CN" altLang="zh-CN" dirty="0"/>
              <a:t>，考试安排一经确定不得更改。</a:t>
            </a:r>
          </a:p>
        </p:txBody>
      </p:sp>
    </p:spTree>
    <p:extLst>
      <p:ext uri="{BB962C8B-B14F-4D97-AF65-F5344CB8AC3E}">
        <p14:creationId xmlns:p14="http://schemas.microsoft.com/office/powerpoint/2010/main" val="4130285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nvSpPr>
        <p:spPr>
          <a:xfrm>
            <a:off x="1806606" y="2069559"/>
            <a:ext cx="7079942" cy="691396"/>
          </a:xfrm>
          <a:prstGeom prst="rect">
            <a:avLst/>
          </a:prstGeom>
          <a:noFill/>
          <a:ln w="9525">
            <a:noFill/>
          </a:ln>
          <a:effectLst>
            <a:softEdge rad="88900"/>
          </a:effectLst>
        </p:spPr>
        <p:txBody>
          <a:bodyPr anchor="t"/>
          <a:lstStyle/>
          <a:p>
            <a:r>
              <a:rPr lang="zh-CN" altLang="zh-CN" dirty="0" smtClean="0"/>
              <a:t>各</a:t>
            </a:r>
            <a:r>
              <a:rPr lang="zh-CN" altLang="zh-CN" dirty="0"/>
              <a:t>教学点自主命题试卷及试卷袋跟学院命题部分要求一致，卷头跟学院命题试卷卷头统一，试卷袋要统一采用学院的标准试卷袋</a:t>
            </a:r>
            <a:r>
              <a:rPr lang="zh-CN" altLang="zh-CN" dirty="0" smtClean="0"/>
              <a:t>。</a:t>
            </a:r>
            <a:endParaRPr lang="en-US" altLang="zh-CN" dirty="0" smtClean="0"/>
          </a:p>
          <a:p>
            <a:endParaRPr lang="en-US" altLang="zh-CN" sz="1200" dirty="0"/>
          </a:p>
        </p:txBody>
      </p:sp>
      <p:sp>
        <p:nvSpPr>
          <p:cNvPr id="5" name="Rectangle 2"/>
          <p:cNvSpPr>
            <a:spLocks noGrp="1"/>
          </p:cNvSpPr>
          <p:nvPr/>
        </p:nvSpPr>
        <p:spPr>
          <a:xfrm>
            <a:off x="230822" y="2579469"/>
            <a:ext cx="807868" cy="3046988"/>
          </a:xfrm>
          <a:prstGeom prst="rect">
            <a:avLst/>
          </a:prstGeom>
          <a:gradFill rotWithShape="1">
            <a:gsLst>
              <a:gs pos="0">
                <a:srgbClr val="C0C0C0">
                  <a:alpha val="0"/>
                  <a:lumMod val="92000"/>
                  <a:lumOff val="8000"/>
                </a:srgbClr>
              </a:gs>
              <a:gs pos="42000">
                <a:srgbClr val="FFFFFF"/>
              </a:gs>
              <a:gs pos="100000">
                <a:srgbClr val="C0C0C0"/>
              </a:gs>
            </a:gsLst>
            <a:lin ang="18900000" scaled="1"/>
            <a:tileRect/>
          </a:gradFill>
          <a:ln w="9525">
            <a:noFill/>
          </a:ln>
          <a:effectLst>
            <a:softEdge rad="114300"/>
          </a:effectLst>
          <a:scene3d>
            <a:camera prst="orthographicFront"/>
            <a:lightRig rig="morning" dir="t"/>
          </a:scene3d>
          <a:sp3d prstMaterial="translucentPowder">
            <a:bevelT/>
          </a:sp3d>
        </p:spPr>
        <p:txBody>
          <a:bodyPr wrap="square" anchor="t">
            <a:spAutoFit/>
          </a:bodyPr>
          <a:lstStyle/>
          <a:p>
            <a:pPr eaLnBrk="0" hangingPunct="0"/>
            <a:r>
              <a:rPr lang="zh-CN" altLang="en-US" sz="4800" b="1" dirty="0" smtClean="0">
                <a:solidFill>
                  <a:srgbClr val="000066"/>
                </a:solidFill>
                <a:latin typeface="黑体" panose="02010609060101010101" pitchFamily="49" charset="-122"/>
                <a:ea typeface="黑体" panose="02010609060101010101" pitchFamily="49" charset="-122"/>
              </a:rPr>
              <a:t>工作要求</a:t>
            </a:r>
            <a:endParaRPr lang="zh-CN" altLang="en-US" sz="4800" b="1" dirty="0">
              <a:solidFill>
                <a:srgbClr val="000066"/>
              </a:solidFill>
              <a:latin typeface="黑体" panose="02010609060101010101" pitchFamily="49" charset="-122"/>
              <a:ea typeface="黑体" panose="02010609060101010101" pitchFamily="49" charset="-122"/>
            </a:endParaRPr>
          </a:p>
        </p:txBody>
      </p:sp>
      <p:sp>
        <p:nvSpPr>
          <p:cNvPr id="7" name="MH_Number_1"/>
          <p:cNvSpPr/>
          <p:nvPr/>
        </p:nvSpPr>
        <p:spPr>
          <a:xfrm>
            <a:off x="928364" y="1451930"/>
            <a:ext cx="419100" cy="419100"/>
          </a:xfrm>
          <a:custGeom>
            <a:avLst/>
            <a:gdLst>
              <a:gd name="txL" fmla="*/ 0 w 406400"/>
              <a:gd name="txT" fmla="*/ 0 h 406400"/>
              <a:gd name="txR" fmla="*/ 406400 w 406400"/>
              <a:gd name="txB" fmla="*/ 406400 h 406400"/>
            </a:gdLst>
            <a:ahLst/>
            <a:cxnLst>
              <a:cxn ang="0">
                <a:pos x="100668" y="100668"/>
              </a:cxn>
              <a:cxn ang="0">
                <a:pos x="536892" y="100668"/>
              </a:cxn>
              <a:cxn ang="0">
                <a:pos x="536892" y="536892"/>
              </a:cxn>
              <a:cxn ang="0">
                <a:pos x="100668" y="536892"/>
              </a:cxn>
              <a:cxn ang="0">
                <a:pos x="0" y="0"/>
              </a:cxn>
              <a:cxn ang="0">
                <a:pos x="100668" y="0"/>
              </a:cxn>
              <a:cxn ang="0">
                <a:pos x="100668" y="100668"/>
              </a:cxn>
              <a:cxn ang="0">
                <a:pos x="0" y="100668"/>
              </a:cxn>
            </a:cxnLst>
            <a:rect l="txL" t="txT" r="txR" b="txB"/>
            <a:pathLst>
              <a:path w="406400" h="406400">
                <a:moveTo>
                  <a:pt x="76200" y="76200"/>
                </a:moveTo>
                <a:lnTo>
                  <a:pt x="406400" y="76200"/>
                </a:lnTo>
                <a:lnTo>
                  <a:pt x="406400" y="406400"/>
                </a:lnTo>
                <a:lnTo>
                  <a:pt x="76200" y="406400"/>
                </a:lnTo>
                <a:close/>
                <a:moveTo>
                  <a:pt x="0" y="0"/>
                </a:moveTo>
                <a:lnTo>
                  <a:pt x="76200" y="0"/>
                </a:lnTo>
                <a:lnTo>
                  <a:pt x="76200" y="76200"/>
                </a:lnTo>
                <a:lnTo>
                  <a:pt x="0" y="76200"/>
                </a:lnTo>
                <a:close/>
              </a:path>
            </a:pathLst>
          </a:custGeom>
          <a:solidFill>
            <a:srgbClr val="0070C0"/>
          </a:solidFill>
          <a:ln w="9525">
            <a:noFill/>
          </a:ln>
        </p:spPr>
        <p:txBody>
          <a:bodyPr lIns="108000" tIns="108000" rIns="0" bIns="0" anchor="ctr"/>
          <a:lstStyle/>
          <a:p>
            <a:pPr algn="ctr"/>
            <a:r>
              <a:rPr lang="en-US" altLang="zh-CN" sz="2000" b="1" dirty="0" smtClean="0">
                <a:solidFill>
                  <a:schemeClr val="bg1"/>
                </a:solidFill>
                <a:latin typeface="Arial" panose="020B0604020202020204" pitchFamily="34" charset="0"/>
                <a:ea typeface="Arial Unicode MS" panose="020B0604020202020204" pitchFamily="34" charset="-122"/>
              </a:rPr>
              <a:t>2</a:t>
            </a:r>
            <a:endParaRPr lang="zh-CN" altLang="en-US" sz="2000" b="1" dirty="0">
              <a:solidFill>
                <a:schemeClr val="bg1"/>
              </a:solidFill>
              <a:latin typeface="Arial" panose="020B0604020202020204" pitchFamily="34" charset="0"/>
              <a:ea typeface="Arial Unicode MS" panose="020B0604020202020204" pitchFamily="34" charset="-122"/>
            </a:endParaRPr>
          </a:p>
        </p:txBody>
      </p:sp>
      <p:sp>
        <p:nvSpPr>
          <p:cNvPr id="10" name="Rectangle 2"/>
          <p:cNvSpPr>
            <a:spLocks noGrp="1"/>
          </p:cNvSpPr>
          <p:nvPr/>
        </p:nvSpPr>
        <p:spPr>
          <a:xfrm>
            <a:off x="1436748" y="1451930"/>
            <a:ext cx="2423605" cy="559295"/>
          </a:xfrm>
          <a:prstGeom prst="rect">
            <a:avLst/>
          </a:prstGeom>
          <a:gradFill>
            <a:gsLst>
              <a:gs pos="0">
                <a:srgbClr val="C0C0C0">
                  <a:alpha val="0"/>
                  <a:lumMod val="92000"/>
                  <a:lumOff val="8000"/>
                </a:srgbClr>
              </a:gs>
              <a:gs pos="42000">
                <a:srgbClr val="FFFFFF"/>
              </a:gs>
              <a:gs pos="100000">
                <a:srgbClr val="C0C0C0"/>
              </a:gs>
            </a:gsLst>
            <a:lin ang="18900000" scaled="1"/>
          </a:gradFill>
          <a:ln w="9525">
            <a:noFill/>
          </a:ln>
          <a:effectLst>
            <a:softEdge rad="63500"/>
          </a:effectLst>
          <a:scene3d>
            <a:camera prst="orthographicFront"/>
            <a:lightRig rig="chilly" dir="t"/>
          </a:scene3d>
        </p:spPr>
        <p:txBody>
          <a:bodyPr anchor="t"/>
          <a:lstStyle/>
          <a:p>
            <a:pPr eaLnBrk="0" hangingPunct="0"/>
            <a:r>
              <a:rPr lang="zh-CN" altLang="en-US" sz="2800" dirty="0" smtClean="0"/>
              <a:t>试卷及试卷袋</a:t>
            </a:r>
            <a:endParaRPr lang="zh-CN" altLang="en-US" sz="5400" b="1" dirty="0">
              <a:solidFill>
                <a:schemeClr val="tx2"/>
              </a:solidFill>
              <a:latin typeface="黑体" panose="02010609060101010101" pitchFamily="49" charset="-122"/>
              <a:ea typeface="黑体" panose="02010609060101010101" pitchFamily="49" charset="-122"/>
            </a:endParaRPr>
          </a:p>
        </p:txBody>
      </p:sp>
      <p:sp>
        <p:nvSpPr>
          <p:cNvPr id="6" name="Rectangle 2"/>
          <p:cNvSpPr>
            <a:spLocks noGrp="1"/>
          </p:cNvSpPr>
          <p:nvPr/>
        </p:nvSpPr>
        <p:spPr>
          <a:xfrm>
            <a:off x="1935332" y="2760955"/>
            <a:ext cx="6951216" cy="4097045"/>
          </a:xfrm>
          <a:prstGeom prst="rect">
            <a:avLst/>
          </a:prstGeom>
          <a:noFill/>
          <a:ln w="9525">
            <a:noFill/>
          </a:ln>
          <a:effectLst>
            <a:softEdge rad="88900"/>
          </a:effectLst>
        </p:spPr>
        <p:txBody>
          <a:bodyPr anchor="t"/>
          <a:lstStyle/>
          <a:p>
            <a:r>
              <a:rPr lang="zh-CN" altLang="en-US" dirty="0" smtClean="0"/>
              <a:t>网络教育试卷</a:t>
            </a:r>
            <a:r>
              <a:rPr lang="zh-CN" altLang="zh-CN" dirty="0" smtClean="0"/>
              <a:t>命题</a:t>
            </a:r>
            <a:r>
              <a:rPr lang="zh-CN" altLang="zh-CN" dirty="0"/>
              <a:t>格式要求：</a:t>
            </a:r>
          </a:p>
          <a:p>
            <a:pPr marL="400050" indent="-400050">
              <a:buFont typeface="+mj-lt"/>
              <a:buAutoNum type="romanUcPeriod"/>
            </a:pPr>
            <a:r>
              <a:rPr lang="zh-CN" altLang="zh-CN" sz="1600" dirty="0" smtClean="0"/>
              <a:t>要求</a:t>
            </a:r>
            <a:r>
              <a:rPr lang="zh-CN" altLang="zh-CN" sz="1600" dirty="0"/>
              <a:t>格式规范，试卷的内容、难度、题量符合教学大纲的</a:t>
            </a:r>
            <a:r>
              <a:rPr lang="zh-CN" altLang="zh-CN" sz="1600" dirty="0" smtClean="0"/>
              <a:t>要求</a:t>
            </a:r>
            <a:r>
              <a:rPr lang="zh-CN" altLang="en-US" sz="1600" dirty="0" smtClean="0"/>
              <a:t>；</a:t>
            </a:r>
            <a:endParaRPr lang="zh-CN" altLang="zh-CN" sz="1600" dirty="0"/>
          </a:p>
          <a:p>
            <a:pPr marL="400050" indent="-400050">
              <a:buFont typeface="+mj-lt"/>
              <a:buAutoNum type="romanUcPeriod"/>
            </a:pPr>
            <a:r>
              <a:rPr lang="zh-CN" altLang="zh-CN" sz="1600" dirty="0" smtClean="0"/>
              <a:t>要求</a:t>
            </a:r>
            <a:r>
              <a:rPr lang="zh-CN" altLang="en-US" sz="1600" dirty="0" smtClean="0"/>
              <a:t>包含</a:t>
            </a:r>
            <a:r>
              <a:rPr lang="en-US" altLang="zh-CN" sz="1600" b="1" dirty="0" smtClean="0"/>
              <a:t>ABC</a:t>
            </a:r>
            <a:r>
              <a:rPr lang="zh-CN" altLang="en-US" sz="1600" b="1" dirty="0" smtClean="0"/>
              <a:t>三</a:t>
            </a:r>
            <a:r>
              <a:rPr lang="zh-CN" altLang="zh-CN" sz="1600" b="1" dirty="0" smtClean="0"/>
              <a:t>份</a:t>
            </a:r>
            <a:r>
              <a:rPr lang="zh-CN" altLang="zh-CN" sz="1600" b="1" dirty="0"/>
              <a:t>试卷</a:t>
            </a:r>
            <a:r>
              <a:rPr lang="zh-CN" altLang="zh-CN" sz="1600" dirty="0"/>
              <a:t>及</a:t>
            </a:r>
            <a:r>
              <a:rPr lang="zh-CN" altLang="zh-CN" sz="1600" dirty="0" smtClean="0"/>
              <a:t>对应</a:t>
            </a:r>
            <a:r>
              <a:rPr lang="zh-CN" altLang="en-US" sz="1600" dirty="0" smtClean="0"/>
              <a:t>的</a:t>
            </a:r>
            <a:r>
              <a:rPr lang="zh-CN" altLang="zh-CN" sz="1600" b="1" dirty="0" smtClean="0"/>
              <a:t>参考</a:t>
            </a:r>
            <a:r>
              <a:rPr lang="zh-CN" altLang="zh-CN" sz="1600" b="1" dirty="0"/>
              <a:t>答案</a:t>
            </a:r>
            <a:r>
              <a:rPr lang="zh-CN" altLang="zh-CN" sz="1600" dirty="0"/>
              <a:t>，卷面题量、难度</a:t>
            </a:r>
            <a:r>
              <a:rPr lang="zh-CN" altLang="zh-CN" sz="1600" dirty="0" smtClean="0"/>
              <a:t>相当</a:t>
            </a:r>
            <a:r>
              <a:rPr lang="zh-CN" altLang="en-US" sz="1600" dirty="0" smtClean="0"/>
              <a:t>；</a:t>
            </a:r>
            <a:endParaRPr lang="zh-CN" altLang="zh-CN" sz="1600" dirty="0"/>
          </a:p>
          <a:p>
            <a:pPr marL="400050" indent="-400050">
              <a:buFont typeface="+mj-lt"/>
              <a:buAutoNum type="romanUcPeriod"/>
            </a:pPr>
            <a:r>
              <a:rPr lang="zh-CN" altLang="zh-CN" sz="1600" dirty="0" smtClean="0"/>
              <a:t>试卷</a:t>
            </a:r>
            <a:r>
              <a:rPr lang="zh-CN" altLang="zh-CN" sz="1600" dirty="0"/>
              <a:t>的题量、难度按照业余、函授</a:t>
            </a:r>
            <a:r>
              <a:rPr lang="en-US" altLang="zh-CN" sz="1600" dirty="0"/>
              <a:t>120</a:t>
            </a:r>
            <a:r>
              <a:rPr lang="zh-CN" altLang="zh-CN" sz="1600" dirty="0" smtClean="0"/>
              <a:t>分钟</a:t>
            </a:r>
            <a:r>
              <a:rPr lang="zh-CN" altLang="en-US" sz="1600" dirty="0" smtClean="0"/>
              <a:t>，</a:t>
            </a:r>
            <a:r>
              <a:rPr lang="zh-CN" altLang="zh-CN" sz="1600" dirty="0" smtClean="0"/>
              <a:t>网络</a:t>
            </a:r>
            <a:r>
              <a:rPr lang="zh-CN" altLang="zh-CN" sz="1600" dirty="0"/>
              <a:t>教育</a:t>
            </a:r>
            <a:r>
              <a:rPr lang="en-US" altLang="zh-CN" sz="1600" dirty="0"/>
              <a:t>90</a:t>
            </a:r>
            <a:r>
              <a:rPr lang="zh-CN" altLang="zh-CN" sz="1600" dirty="0"/>
              <a:t>分钟准备，卷面成绩</a:t>
            </a:r>
            <a:r>
              <a:rPr lang="zh-CN" altLang="zh-CN" sz="1600" dirty="0" smtClean="0"/>
              <a:t>按</a:t>
            </a:r>
            <a:r>
              <a:rPr lang="en-US" altLang="zh-CN" sz="1600" dirty="0" smtClean="0"/>
              <a:t>100</a:t>
            </a:r>
            <a:r>
              <a:rPr lang="zh-CN" altLang="en-US" sz="1600" dirty="0" smtClean="0"/>
              <a:t>分</a:t>
            </a:r>
            <a:r>
              <a:rPr lang="zh-CN" altLang="zh-CN" sz="1600" dirty="0" smtClean="0"/>
              <a:t>为</a:t>
            </a:r>
            <a:r>
              <a:rPr lang="zh-CN" altLang="zh-CN" sz="1600" dirty="0"/>
              <a:t>满分</a:t>
            </a:r>
            <a:r>
              <a:rPr lang="zh-CN" altLang="zh-CN" sz="1600" dirty="0" smtClean="0"/>
              <a:t>计</a:t>
            </a:r>
            <a:r>
              <a:rPr lang="zh-CN" altLang="en-US" sz="1600" dirty="0" smtClean="0"/>
              <a:t>；</a:t>
            </a:r>
            <a:endParaRPr lang="zh-CN" altLang="zh-CN" sz="1600" dirty="0"/>
          </a:p>
          <a:p>
            <a:pPr marL="400050" indent="-400050">
              <a:buFont typeface="+mj-lt"/>
              <a:buAutoNum type="romanUcPeriod"/>
            </a:pPr>
            <a:r>
              <a:rPr lang="zh-CN" altLang="zh-CN" sz="1600" dirty="0" smtClean="0"/>
              <a:t>试卷</a:t>
            </a:r>
            <a:r>
              <a:rPr lang="zh-CN" altLang="zh-CN" sz="1600" dirty="0"/>
              <a:t>的卷头</a:t>
            </a:r>
            <a:r>
              <a:rPr lang="zh-CN" altLang="zh-CN" sz="1600" dirty="0" smtClean="0"/>
              <a:t>格式</a:t>
            </a:r>
            <a:r>
              <a:rPr lang="zh-CN" altLang="en-US" sz="1600" dirty="0" smtClean="0"/>
              <a:t>为</a:t>
            </a:r>
            <a:r>
              <a:rPr lang="zh-CN" altLang="zh-CN" sz="1600" dirty="0" smtClean="0"/>
              <a:t>统一</a:t>
            </a:r>
            <a:r>
              <a:rPr lang="zh-CN" altLang="en-US" sz="1600" dirty="0" smtClean="0"/>
              <a:t>的</a:t>
            </a:r>
            <a:r>
              <a:rPr lang="zh-CN" altLang="zh-CN" sz="1600" dirty="0" smtClean="0"/>
              <a:t>卷头格式</a:t>
            </a:r>
            <a:r>
              <a:rPr lang="zh-CN" altLang="zh-CN" sz="1600" dirty="0" smtClean="0"/>
              <a:t>，</a:t>
            </a:r>
            <a:r>
              <a:rPr lang="zh-CN" altLang="en-US" sz="1600" dirty="0" smtClean="0">
                <a:solidFill>
                  <a:srgbClr val="00B050"/>
                </a:solidFill>
              </a:rPr>
              <a:t>网络教育</a:t>
            </a:r>
            <a:r>
              <a:rPr lang="zh-CN" altLang="zh-CN" sz="1600" dirty="0" smtClean="0">
                <a:solidFill>
                  <a:srgbClr val="00B050"/>
                </a:solidFill>
              </a:rPr>
              <a:t>要求</a:t>
            </a:r>
            <a:r>
              <a:rPr lang="zh-CN" altLang="en-US" sz="1600" dirty="0" smtClean="0">
                <a:solidFill>
                  <a:srgbClr val="00B050"/>
                </a:solidFill>
              </a:rPr>
              <a:t>填写</a:t>
            </a:r>
            <a:r>
              <a:rPr lang="zh-CN" altLang="zh-CN" sz="1600" b="1" dirty="0" smtClean="0">
                <a:solidFill>
                  <a:srgbClr val="00B050"/>
                </a:solidFill>
              </a:rPr>
              <a:t>考试</a:t>
            </a:r>
            <a:r>
              <a:rPr lang="zh-CN" altLang="zh-CN" sz="1600" b="1" dirty="0" smtClean="0">
                <a:solidFill>
                  <a:srgbClr val="00B050"/>
                </a:solidFill>
              </a:rPr>
              <a:t>方式</a:t>
            </a:r>
            <a:r>
              <a:rPr lang="zh-CN" altLang="en-US" sz="1600" b="1" dirty="0">
                <a:solidFill>
                  <a:srgbClr val="00B050"/>
                </a:solidFill>
              </a:rPr>
              <a:t>、</a:t>
            </a:r>
            <a:r>
              <a:rPr lang="zh-CN" altLang="en-US" sz="1600" b="1" dirty="0" smtClean="0">
                <a:solidFill>
                  <a:srgbClr val="00B050"/>
                </a:solidFill>
              </a:rPr>
              <a:t>学期、</a:t>
            </a:r>
            <a:r>
              <a:rPr lang="zh-CN" altLang="zh-CN" sz="1600" b="1" dirty="0" smtClean="0">
                <a:solidFill>
                  <a:srgbClr val="00B050"/>
                </a:solidFill>
              </a:rPr>
              <a:t>课程</a:t>
            </a:r>
            <a:r>
              <a:rPr lang="zh-CN" altLang="zh-CN" sz="1600" b="1" dirty="0">
                <a:solidFill>
                  <a:srgbClr val="00B050"/>
                </a:solidFill>
              </a:rPr>
              <a:t>名称</a:t>
            </a:r>
            <a:r>
              <a:rPr lang="zh-CN" altLang="en-US" sz="1600" b="1" dirty="0" smtClean="0">
                <a:solidFill>
                  <a:srgbClr val="00B050"/>
                </a:solidFill>
              </a:rPr>
              <a:t>及层次</a:t>
            </a:r>
            <a:r>
              <a:rPr lang="zh-CN" altLang="en-US" sz="1600" b="1" dirty="0" smtClean="0">
                <a:solidFill>
                  <a:srgbClr val="00B050"/>
                </a:solidFill>
              </a:rPr>
              <a:t>信息</a:t>
            </a:r>
            <a:r>
              <a:rPr lang="zh-CN" altLang="en-US" sz="1600" dirty="0" smtClean="0">
                <a:solidFill>
                  <a:srgbClr val="000066"/>
                </a:solidFill>
              </a:rPr>
              <a:t>，</a:t>
            </a:r>
            <a:r>
              <a:rPr lang="zh-CN" altLang="en-US" sz="1600" dirty="0" smtClean="0">
                <a:solidFill>
                  <a:srgbClr val="FF0000"/>
                </a:solidFill>
              </a:rPr>
              <a:t>教学</a:t>
            </a:r>
            <a:r>
              <a:rPr lang="zh-CN" altLang="en-US" sz="1600" dirty="0" smtClean="0">
                <a:solidFill>
                  <a:srgbClr val="FF0000"/>
                </a:solidFill>
              </a:rPr>
              <a:t>站点、学习形式</a:t>
            </a:r>
            <a:r>
              <a:rPr lang="zh-CN" altLang="zh-CN" sz="1600" dirty="0" smtClean="0">
                <a:solidFill>
                  <a:srgbClr val="FF0000"/>
                </a:solidFill>
              </a:rPr>
              <a:t>、年级</a:t>
            </a:r>
            <a:r>
              <a:rPr lang="zh-CN" altLang="en-US" sz="1600" dirty="0" smtClean="0">
                <a:solidFill>
                  <a:srgbClr val="FF0000"/>
                </a:solidFill>
              </a:rPr>
              <a:t>以及</a:t>
            </a:r>
            <a:r>
              <a:rPr lang="zh-CN" altLang="zh-CN" sz="1600" dirty="0" smtClean="0">
                <a:solidFill>
                  <a:srgbClr val="FF0000"/>
                </a:solidFill>
              </a:rPr>
              <a:t>专业</a:t>
            </a:r>
            <a:r>
              <a:rPr lang="zh-CN" altLang="en-US" sz="1600" dirty="0" smtClean="0">
                <a:solidFill>
                  <a:srgbClr val="FF0000"/>
                </a:solidFill>
              </a:rPr>
              <a:t>信息留空不要填写</a:t>
            </a:r>
            <a:r>
              <a:rPr lang="zh-CN" altLang="en-US" sz="1600" dirty="0" smtClean="0">
                <a:solidFill>
                  <a:srgbClr val="000066"/>
                </a:solidFill>
              </a:rPr>
              <a:t>；</a:t>
            </a:r>
            <a:r>
              <a:rPr lang="zh-CN" altLang="en-US" sz="1600" b="1" dirty="0" smtClean="0">
                <a:solidFill>
                  <a:srgbClr val="000066"/>
                </a:solidFill>
              </a:rPr>
              <a:t>业余、函授教育要求教学站点、学习形式、年级、层次、专业、课程名称、考试方式、学期信息全部填写清楚</a:t>
            </a:r>
            <a:endParaRPr lang="zh-CN" altLang="zh-CN" sz="1600" b="1" dirty="0">
              <a:solidFill>
                <a:srgbClr val="000066"/>
              </a:solidFill>
            </a:endParaRPr>
          </a:p>
          <a:p>
            <a:pPr marL="400050" indent="-400050">
              <a:buFont typeface="+mj-lt"/>
              <a:buAutoNum type="romanUcPeriod"/>
            </a:pPr>
            <a:r>
              <a:rPr lang="zh-CN" altLang="zh-CN" sz="1600" dirty="0" smtClean="0"/>
              <a:t>试卷</a:t>
            </a:r>
            <a:r>
              <a:rPr lang="zh-CN" altLang="zh-CN" sz="1600" dirty="0"/>
              <a:t>题型可以根据自己教授课程情况自己掌握，原则上必须包括主观及客观题目。用答题纸的试卷要在试卷上标明“</a:t>
            </a:r>
            <a:r>
              <a:rPr lang="zh-CN" altLang="zh-CN" sz="1600" dirty="0">
                <a:solidFill>
                  <a:srgbClr val="FF0000"/>
                </a:solidFill>
              </a:rPr>
              <a:t>答案写在答题纸上</a:t>
            </a:r>
            <a:r>
              <a:rPr lang="zh-CN" altLang="zh-CN" sz="1600" dirty="0"/>
              <a:t>”，各题型根据答案内容留出合理的空位，不要过大也不要过小，判断选择要留出写答案的括弧，带图示的题目要把</a:t>
            </a:r>
            <a:r>
              <a:rPr lang="zh-CN" altLang="zh-CN" sz="1600" dirty="0" smtClean="0"/>
              <a:t>图示</a:t>
            </a:r>
            <a:r>
              <a:rPr lang="zh-CN" altLang="en-US" sz="1600" dirty="0" smtClean="0"/>
              <a:t>连接</a:t>
            </a:r>
            <a:r>
              <a:rPr lang="zh-CN" altLang="zh-CN" sz="1600" dirty="0" smtClean="0"/>
              <a:t>锁定</a:t>
            </a:r>
            <a:r>
              <a:rPr lang="zh-CN" altLang="zh-CN" sz="1600" dirty="0"/>
              <a:t>，并且把图示放到合适的位置，大题应标明该题目</a:t>
            </a:r>
            <a:r>
              <a:rPr lang="zh-CN" altLang="zh-CN" sz="1600" dirty="0" smtClean="0"/>
              <a:t>分值及</a:t>
            </a:r>
            <a:r>
              <a:rPr lang="zh-CN" altLang="zh-CN" sz="1600" dirty="0"/>
              <a:t>小题分值</a:t>
            </a:r>
            <a:r>
              <a:rPr lang="zh-CN" altLang="zh-CN" sz="1600" dirty="0" smtClean="0"/>
              <a:t>计算方法</a:t>
            </a:r>
            <a:r>
              <a:rPr lang="zh-CN" altLang="en-US" sz="1600" dirty="0" smtClean="0"/>
              <a:t>；</a:t>
            </a:r>
            <a:r>
              <a:rPr lang="en-US" altLang="zh-CN" sz="1600" dirty="0" smtClean="0"/>
              <a:t> </a:t>
            </a:r>
            <a:endParaRPr lang="zh-CN" altLang="zh-CN" sz="1600" dirty="0"/>
          </a:p>
          <a:p>
            <a:pPr marL="400050" indent="-400050">
              <a:buFont typeface="+mj-lt"/>
              <a:buAutoNum type="romanUcPeriod"/>
            </a:pPr>
            <a:r>
              <a:rPr lang="zh-CN" altLang="zh-CN" sz="1600" dirty="0" smtClean="0">
                <a:solidFill>
                  <a:srgbClr val="FF0000"/>
                </a:solidFill>
              </a:rPr>
              <a:t>试卷</a:t>
            </a:r>
            <a:r>
              <a:rPr lang="zh-CN" altLang="zh-CN" sz="1600" dirty="0">
                <a:solidFill>
                  <a:srgbClr val="FF0000"/>
                </a:solidFill>
              </a:rPr>
              <a:t>要设置正确的页码（第几页</a:t>
            </a:r>
            <a:r>
              <a:rPr lang="en-US" altLang="zh-CN" sz="1600" dirty="0">
                <a:solidFill>
                  <a:srgbClr val="FF0000"/>
                </a:solidFill>
              </a:rPr>
              <a:t>/</a:t>
            </a:r>
            <a:r>
              <a:rPr lang="zh-CN" altLang="zh-CN" sz="1600" dirty="0">
                <a:solidFill>
                  <a:srgbClr val="FF0000"/>
                </a:solidFill>
              </a:rPr>
              <a:t>共几页</a:t>
            </a:r>
            <a:r>
              <a:rPr lang="zh-CN" altLang="zh-CN" sz="1600" dirty="0" smtClean="0">
                <a:solidFill>
                  <a:srgbClr val="FF0000"/>
                </a:solidFill>
              </a:rPr>
              <a:t>）</a:t>
            </a:r>
            <a:r>
              <a:rPr lang="zh-CN" altLang="en-US" sz="1600" dirty="0" smtClean="0"/>
              <a:t>；</a:t>
            </a:r>
            <a:endParaRPr lang="zh-CN" altLang="zh-CN" sz="1600" dirty="0"/>
          </a:p>
          <a:p>
            <a:pPr marL="400050" indent="-400050">
              <a:buFont typeface="+mj-lt"/>
              <a:buAutoNum type="romanUcPeriod"/>
            </a:pPr>
            <a:r>
              <a:rPr lang="zh-CN" altLang="zh-CN" sz="1600" dirty="0" smtClean="0"/>
              <a:t>试卷</a:t>
            </a:r>
            <a:r>
              <a:rPr lang="zh-CN" altLang="zh-CN" sz="1600" dirty="0"/>
              <a:t>内容按</a:t>
            </a:r>
            <a:r>
              <a:rPr lang="en-US" altLang="zh-CN" sz="1600" dirty="0"/>
              <a:t>B5</a:t>
            </a:r>
            <a:r>
              <a:rPr lang="zh-CN" altLang="zh-CN" sz="1600" dirty="0"/>
              <a:t>竖</a:t>
            </a:r>
            <a:r>
              <a:rPr lang="zh-CN" altLang="zh-CN" sz="1600" dirty="0" smtClean="0"/>
              <a:t>排版，</a:t>
            </a:r>
            <a:r>
              <a:rPr lang="zh-CN" altLang="zh-CN" sz="1600" dirty="0"/>
              <a:t>正文用小四号字，行距为</a:t>
            </a:r>
            <a:r>
              <a:rPr lang="en-US" altLang="zh-CN" sz="1600" dirty="0"/>
              <a:t>25</a:t>
            </a:r>
            <a:r>
              <a:rPr lang="zh-CN" altLang="zh-CN" sz="1600" dirty="0"/>
              <a:t>磅</a:t>
            </a:r>
            <a:r>
              <a:rPr lang="zh-CN" altLang="zh-CN" dirty="0"/>
              <a:t>。</a:t>
            </a:r>
          </a:p>
        </p:txBody>
      </p:sp>
    </p:spTree>
    <p:extLst>
      <p:ext uri="{BB962C8B-B14F-4D97-AF65-F5344CB8AC3E}">
        <p14:creationId xmlns:p14="http://schemas.microsoft.com/office/powerpoint/2010/main" val="7032120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70228111835"/>
  <p:tag name="MH_LIBRARY" val="GRAPHIC"/>
  <p:tag name="MH_ORDER" val="文本框 44"/>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248</TotalTime>
  <Words>1197</Words>
  <Application>Microsoft Office PowerPoint</Application>
  <PresentationFormat>全屏显示(4:3)</PresentationFormat>
  <Paragraphs>106</Paragraphs>
  <Slides>16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Arial Unicode MS</vt:lpstr>
      <vt:lpstr>等线</vt:lpstr>
      <vt:lpstr>等线 Light</vt:lpstr>
      <vt:lpstr>方正姚体</vt:lpstr>
      <vt:lpstr>黑体</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Hussar-PC</dc:creator>
  <cp:lastModifiedBy>贾 焕军</cp:lastModifiedBy>
  <cp:revision>32</cp:revision>
  <dcterms:created xsi:type="dcterms:W3CDTF">2018-09-05T15:48:28Z</dcterms:created>
  <dcterms:modified xsi:type="dcterms:W3CDTF">2018-09-06T01:16:21Z</dcterms:modified>
</cp:coreProperties>
</file>