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518" r:id="rId2"/>
    <p:sldId id="519" r:id="rId3"/>
    <p:sldId id="456" r:id="rId4"/>
    <p:sldId id="557" r:id="rId5"/>
    <p:sldId id="501" r:id="rId6"/>
    <p:sldId id="525" r:id="rId7"/>
    <p:sldId id="512" r:id="rId8"/>
    <p:sldId id="503" r:id="rId9"/>
    <p:sldId id="545" r:id="rId10"/>
    <p:sldId id="528" r:id="rId11"/>
    <p:sldId id="530" r:id="rId12"/>
    <p:sldId id="532" r:id="rId13"/>
    <p:sldId id="533" r:id="rId14"/>
    <p:sldId id="543" r:id="rId15"/>
    <p:sldId id="542" r:id="rId16"/>
    <p:sldId id="541" r:id="rId17"/>
    <p:sldId id="537" r:id="rId18"/>
    <p:sldId id="549" r:id="rId19"/>
    <p:sldId id="558" r:id="rId20"/>
    <p:sldId id="559" r:id="rId21"/>
    <p:sldId id="539" r:id="rId22"/>
    <p:sldId id="540" r:id="rId23"/>
    <p:sldId id="544" r:id="rId24"/>
    <p:sldId id="551" r:id="rId25"/>
    <p:sldId id="546" r:id="rId26"/>
    <p:sldId id="529" r:id="rId27"/>
    <p:sldId id="526" r:id="rId28"/>
    <p:sldId id="523" r:id="rId29"/>
    <p:sldId id="548" r:id="rId30"/>
    <p:sldId id="536" r:id="rId31"/>
    <p:sldId id="554" r:id="rId32"/>
    <p:sldId id="535" r:id="rId33"/>
    <p:sldId id="556" r:id="rId34"/>
    <p:sldId id="509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066"/>
    <a:srgbClr val="2F50A1"/>
    <a:srgbClr val="FF3300"/>
    <a:srgbClr val="002060"/>
    <a:srgbClr val="DED9B4"/>
    <a:srgbClr val="F2DBCE"/>
    <a:srgbClr val="EDCCB9"/>
    <a:srgbClr val="E1AA8B"/>
    <a:srgbClr val="E7BBA3"/>
    <a:srgbClr val="DFA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0" autoAdjust="0"/>
    <p:restoredTop sz="78571" autoAdjust="0"/>
  </p:normalViewPr>
  <p:slideViewPr>
    <p:cSldViewPr>
      <p:cViewPr varScale="1">
        <p:scale>
          <a:sx n="83" d="100"/>
          <a:sy n="83" d="100"/>
        </p:scale>
        <p:origin x="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512"/>
    </p:cViewPr>
  </p:sorterViewPr>
  <p:notesViewPr>
    <p:cSldViewPr>
      <p:cViewPr varScale="1">
        <p:scale>
          <a:sx n="87" d="100"/>
          <a:sy n="87" d="100"/>
        </p:scale>
        <p:origin x="168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605292-03D8-48ED-9721-88D31FDCAC1D}" type="datetimeFigureOut">
              <a:rPr lang="zh-CN" altLang="en-US"/>
              <a:pPr>
                <a:defRPr/>
              </a:pPr>
              <a:t>2021/7/16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703AA78-5F1E-4F8A-B832-EB4DE3F7A9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1762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EF66CAF-677F-4E32-B676-0803066935E1}" type="datetimeFigureOut">
              <a:rPr lang="zh-CN" altLang="en-US"/>
              <a:pPr>
                <a:defRPr/>
              </a:pPr>
              <a:t>2021/7/16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B820E44-71E7-4E07-83AD-A5CE927D56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419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20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007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8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23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17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24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92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55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4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1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482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556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40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20E44-71E7-4E07-83AD-A5CE927D563A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210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EC05-043F-4A59-8C0A-587C3D59FFA6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85AD8-209A-4BA8-AA8E-E074F6927B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3BA8A-EC7F-41E8-855C-8ED4F3CB1586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2BE4B-F913-4994-BF4A-E3ECA126CD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254F-ECCC-4CC7-803D-FA50D968E223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BBEC9-C762-4891-961B-3DF1DF7B3A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48264" y="1052736"/>
            <a:ext cx="1770956" cy="516391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52736"/>
            <a:ext cx="6029325" cy="5073427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072BF-E345-4D56-8A89-945E7A34B50D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ADCDD-8310-44CC-B4CB-DCA388B5E7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44251-C9C7-4E01-8E98-C710FE11FDA8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A2D63-FFAB-4F3F-B353-10F238CCD0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DA321-6953-4E1B-B7C1-429E2DEB3C59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A76CC-53B9-4B7D-8FE6-992F63151A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328498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3568" y="170080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C80AC-17C5-4D8E-AD3B-480656EE49EA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8DF12-EF22-479E-9F1D-AAB3136AEB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7114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132856"/>
            <a:ext cx="4038600" cy="39933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132856"/>
            <a:ext cx="4038600" cy="39933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EF51C-71D8-474A-BA4E-FF23D1246D59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114C-8FF9-4B1A-B343-B2216AA45E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85496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544" y="206084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780927"/>
            <a:ext cx="4040188" cy="33452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008" y="206084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780927"/>
            <a:ext cx="4041775" cy="33452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1083E-0F92-417F-BE58-36BD931D9A0C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3A398-711D-4369-B100-208F70DF4A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5C1B-3623-4598-B4D4-F8732EE577F4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FF3CE-8397-42CA-87FA-23CD6632B3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E4389-C735-469E-A151-8AD1C8946425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E7147-A829-45B2-91F4-33DD855C0F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340768"/>
            <a:ext cx="5111750" cy="478539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636912"/>
            <a:ext cx="3008313" cy="34892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9EC31-35C5-4BF3-9D76-4EA8321E63B3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1369E-6101-4F4F-9F8D-3D823793AD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196975"/>
            <a:ext cx="8229600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2060575"/>
            <a:ext cx="8229600" cy="4021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3BBE0D-3D91-499D-BD19-2DD246A82E80}" type="datetime1">
              <a:rPr lang="zh-CN" altLang="en-US" smtClean="0"/>
              <a:pPr>
                <a:defRPr/>
              </a:pPr>
              <a:t>2021/7/16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284157-4FD6-4A42-B6E6-30696DC439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 bwMode="auto">
          <a:xfrm>
            <a:off x="2705100" y="374650"/>
            <a:ext cx="2952750" cy="476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accent6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srgbClr val="2F50A1"/>
                </a:solidFill>
              </a:rPr>
              <a:t>远程与继续教育学院</a:t>
            </a:r>
            <a:endParaRPr lang="en-US" altLang="zh-CN" dirty="0" smtClean="0">
              <a:solidFill>
                <a:srgbClr val="2F50A1"/>
              </a:solidFill>
            </a:endParaRPr>
          </a:p>
          <a:p>
            <a:pPr>
              <a:defRPr/>
            </a:pPr>
            <a:endParaRPr lang="en-US" altLang="zh-CN" dirty="0">
              <a:solidFill>
                <a:srgbClr val="2F50A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  <a:cs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2D2D8A"/>
        </a:buClr>
        <a:buFont typeface="Wingdings" panose="05000000000000000000" pitchFamily="2" charset="2"/>
        <a:buChar char="n"/>
        <a:defRPr sz="32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rgbClr val="2D2D8A"/>
        </a:buClr>
        <a:buFont typeface="Wingdings" panose="05000000000000000000" pitchFamily="2" charset="2"/>
        <a:buChar char="l"/>
        <a:defRPr sz="28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rgbClr val="2D2D8A"/>
        </a:buClr>
        <a:buFont typeface="Wingdings" panose="05000000000000000000" pitchFamily="2" charset="2"/>
        <a:buChar char="Ø"/>
        <a:defRPr sz="24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rgbClr val="2D2D8A"/>
        </a:buClr>
        <a:buFont typeface="Wingdings" panose="05000000000000000000" pitchFamily="2" charset="2"/>
        <a:buChar char="ü"/>
        <a:defRPr sz="20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rgbClr val="2D2D8A"/>
        </a:buClr>
        <a:buFont typeface="Arial" panose="020B0604020202020204" pitchFamily="34" charset="0"/>
        <a:buChar char="•"/>
        <a:defRPr sz="20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lr>
          <a:srgbClr val="0099CC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lr>
          <a:srgbClr val="0099CC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lr>
          <a:srgbClr val="0099CC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lr>
          <a:srgbClr val="0099CC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slide" Target="slide3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A2D63-FFAB-4F3F-B353-10F238CCD00F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09328" y="1988840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14450" marR="0" lvl="0" indent="-131445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F50A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2020-2021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F50A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F50A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F50A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）专科毕业实习、   本科毕业设计工作会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DA1F28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  </a:t>
            </a:r>
            <a:b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DA1F28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</a:b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DA1F28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5070749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rgbClr val="2D2D8A"/>
              </a:buClr>
              <a:defRPr/>
            </a:pPr>
            <a:r>
              <a:rPr lang="zh-CN" altLang="en-US" b="1" kern="0" dirty="0" smtClean="0">
                <a:solidFill>
                  <a:srgbClr val="2F50A1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北京交</a:t>
            </a:r>
            <a:r>
              <a:rPr lang="zh-CN" altLang="en-US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通大学远程与继续教育学院</a:t>
            </a:r>
            <a:endParaRPr lang="en-US" altLang="zh-CN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342900" indent="-342900" algn="ctr">
              <a:spcBef>
                <a:spcPct val="20000"/>
              </a:spcBef>
              <a:buClr>
                <a:srgbClr val="2D2D8A"/>
              </a:buClr>
              <a:defRPr/>
            </a:pPr>
            <a:r>
              <a:rPr lang="zh-CN" altLang="en-US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教学服务中心</a:t>
            </a:r>
            <a:endParaRPr lang="en-US" altLang="zh-CN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342900" indent="-342900" algn="ctr">
              <a:spcBef>
                <a:spcPct val="20000"/>
              </a:spcBef>
              <a:buClr>
                <a:srgbClr val="2D2D8A"/>
              </a:buClr>
              <a:buFont typeface="Wingdings" panose="05000000000000000000" pitchFamily="2" charset="2"/>
              <a:buChar char="n"/>
              <a:defRPr/>
            </a:pPr>
            <a:endParaRPr lang="en-US" altLang="zh-CN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342900" indent="-342900" algn="ctr">
              <a:spcBef>
                <a:spcPct val="20000"/>
              </a:spcBef>
              <a:buClr>
                <a:srgbClr val="2D2D8A"/>
              </a:buClr>
              <a:defRPr/>
            </a:pPr>
            <a:r>
              <a:rPr lang="en-US" altLang="zh-CN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2021</a:t>
            </a:r>
            <a:r>
              <a:rPr lang="zh-CN" altLang="en-US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月</a:t>
            </a:r>
            <a:endParaRPr lang="zh-CN" altLang="zh-CN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34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6F598CE-35F3-48A0-B610-B538591EB235}"/>
              </a:ext>
            </a:extLst>
          </p:cNvPr>
          <p:cNvSpPr txBox="1"/>
          <p:nvPr/>
        </p:nvSpPr>
        <p:spPr>
          <a:xfrm>
            <a:off x="491414" y="1316945"/>
            <a:ext cx="8004786" cy="36933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19794" y="1594943"/>
            <a:ext cx="6876405" cy="1800021"/>
            <a:chOff x="231514" y="1316472"/>
            <a:chExt cx="5157681" cy="2400028"/>
          </a:xfrm>
        </p:grpSpPr>
        <p:sp>
          <p:nvSpPr>
            <p:cNvPr id="17" name="TextBox 76"/>
            <p:cNvSpPr txBox="1"/>
            <p:nvPr/>
          </p:nvSpPr>
          <p:spPr>
            <a:xfrm>
              <a:off x="231514" y="2772652"/>
              <a:ext cx="5157681" cy="943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solidFill>
                  <a:srgbClr val="58B6C0">
                    <a:lumMod val="5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9" name="TextBox 76"/>
            <p:cNvSpPr txBox="1"/>
            <p:nvPr/>
          </p:nvSpPr>
          <p:spPr>
            <a:xfrm>
              <a:off x="231514" y="1316472"/>
              <a:ext cx="1173936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dirty="0">
                  <a:solidFill>
                    <a:srgbClr val="0020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  <a:endPara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5DCB517-9B68-4A7D-9CE3-26CD26E7A6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414" y="3777386"/>
            <a:ext cx="1128380" cy="17797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693" y="2480235"/>
            <a:ext cx="68925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2021-2022(1)  </a:t>
            </a:r>
            <a:r>
              <a:rPr lang="zh-CN" altLang="en-US" sz="4000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毕设工作安排</a:t>
            </a:r>
            <a:endParaRPr lang="zh-CN" altLang="en-US" sz="4000" dirty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83568" y="1628800"/>
            <a:ext cx="738664" cy="4968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  毕设</a:t>
            </a:r>
            <a:r>
              <a:rPr lang="zh-CN" altLang="en-US" sz="36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论文日程安排 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416685"/>
              </p:ext>
            </p:extLst>
          </p:nvPr>
        </p:nvGraphicFramePr>
        <p:xfrm>
          <a:off x="1907704" y="1916832"/>
          <a:ext cx="6912768" cy="4026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224"/>
                <a:gridCol w="4896544"/>
              </a:tblGrid>
              <a:tr h="253853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时间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b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工作内容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b"/>
                </a:tc>
              </a:tr>
              <a:tr h="1386381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2021</a:t>
                      </a:r>
                      <a:r>
                        <a:rPr lang="zh-CN" sz="1400" u="none" strike="noStrike" kern="100" dirty="0">
                          <a:effectLst/>
                        </a:rPr>
                        <a:t>年</a:t>
                      </a:r>
                      <a:r>
                        <a:rPr lang="en-US" sz="1400" u="none" strike="noStrike" kern="100" dirty="0">
                          <a:effectLst/>
                        </a:rPr>
                        <a:t>6</a:t>
                      </a:r>
                      <a:r>
                        <a:rPr lang="zh-CN" sz="1400" u="none" strike="noStrike" kern="100" dirty="0">
                          <a:effectLst/>
                        </a:rPr>
                        <a:t>月</a:t>
                      </a:r>
                      <a:r>
                        <a:rPr lang="en-US" sz="1400" u="none" strike="noStrike" kern="100" dirty="0">
                          <a:effectLst/>
                        </a:rPr>
                        <a:t>28</a:t>
                      </a:r>
                      <a:r>
                        <a:rPr lang="zh-CN" sz="1400" u="none" strike="noStrike" kern="100" dirty="0">
                          <a:effectLst/>
                        </a:rPr>
                        <a:t>日前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、学习中心（站点）下发《毕业设计指南》、导师分配信息。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</a:t>
                      </a:r>
                      <a:r>
                        <a:rPr lang="zh-CN" sz="1400" kern="0" dirty="0">
                          <a:effectLst/>
                        </a:rPr>
                        <a:t>、学习中心（站点）组织学生进行毕业设计（论文）选题和写作培训。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</a:t>
                      </a:r>
                      <a:r>
                        <a:rPr lang="zh-CN" sz="1400" kern="0" dirty="0">
                          <a:effectLst/>
                        </a:rPr>
                        <a:t>、学习中心（站点）提交《论文选题申报表》发送至</a:t>
                      </a:r>
                      <a:r>
                        <a:rPr lang="en-US" sz="1400" kern="0" dirty="0">
                          <a:effectLst/>
                        </a:rPr>
                        <a:t>ylhua@bjtu.edu.cn ,</a:t>
                      </a:r>
                      <a:r>
                        <a:rPr lang="zh-CN" sz="1400" kern="0" dirty="0">
                          <a:effectLst/>
                        </a:rPr>
                        <a:t>逾期学院不审核。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ctr"/>
                </a:tc>
              </a:tr>
              <a:tr h="161427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2021</a:t>
                      </a:r>
                      <a:r>
                        <a:rPr lang="zh-CN" sz="1400" u="none" strike="noStrike" kern="100">
                          <a:effectLst/>
                        </a:rPr>
                        <a:t>年</a:t>
                      </a:r>
                      <a:r>
                        <a:rPr lang="en-US" sz="1400" u="none" strike="noStrike" kern="100">
                          <a:effectLst/>
                        </a:rPr>
                        <a:t>7</a:t>
                      </a:r>
                      <a:r>
                        <a:rPr lang="zh-CN" sz="1400" u="none" strike="noStrike" kern="100">
                          <a:effectLst/>
                        </a:rPr>
                        <a:t>月</a:t>
                      </a:r>
                      <a:r>
                        <a:rPr lang="en-US" sz="1400" u="none" strike="noStrike" kern="100">
                          <a:effectLst/>
                        </a:rPr>
                        <a:t>20</a:t>
                      </a:r>
                      <a:r>
                        <a:rPr lang="zh-CN" sz="1400" u="none" strike="noStrike" kern="100">
                          <a:effectLst/>
                        </a:rPr>
                        <a:t>日前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、学习中心（站点）在毕设论文管理平台导入指导教师账号、学生账号；导入课题和选题。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</a:t>
                      </a:r>
                      <a:r>
                        <a:rPr lang="zh-CN" sz="1400" kern="0" dirty="0">
                          <a:effectLst/>
                        </a:rPr>
                        <a:t>、指导教师在毕设论文管理平台下达《毕业设计（论文）任务书》。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</a:t>
                      </a:r>
                      <a:r>
                        <a:rPr lang="zh-CN" sz="1400" kern="0" dirty="0">
                          <a:effectLst/>
                        </a:rPr>
                        <a:t>、学生撰写开题报告在毕设论文管理平台提交。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4</a:t>
                      </a:r>
                      <a:r>
                        <a:rPr lang="zh-CN" sz="1400" kern="0" dirty="0">
                          <a:effectLst/>
                        </a:rPr>
                        <a:t>、指导教师在毕设论文管理平台审核开题报告。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b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注：学生账号必须与学生学号一致。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ctr"/>
                </a:tc>
              </a:tr>
              <a:tr h="766624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2021</a:t>
                      </a:r>
                      <a:r>
                        <a:rPr lang="zh-CN" sz="1400" kern="0">
                          <a:effectLst/>
                        </a:rPr>
                        <a:t>年</a:t>
                      </a:r>
                      <a:r>
                        <a:rPr lang="en-US" sz="1400" kern="0">
                          <a:effectLst/>
                        </a:rPr>
                        <a:t>8</a:t>
                      </a:r>
                      <a:r>
                        <a:rPr lang="zh-CN" sz="1400" kern="0">
                          <a:effectLst/>
                        </a:rPr>
                        <a:t>月</a:t>
                      </a:r>
                      <a:r>
                        <a:rPr lang="en-US" sz="1400" kern="0">
                          <a:effectLst/>
                        </a:rPr>
                        <a:t>10</a:t>
                      </a:r>
                      <a:r>
                        <a:rPr lang="zh-CN" sz="1400" kern="0">
                          <a:effectLst/>
                        </a:rPr>
                        <a:t>日前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、学生完成论文初稿、中期进展情况并在毕设论文管理平台提交。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</a:t>
                      </a:r>
                      <a:r>
                        <a:rPr lang="zh-CN" sz="1400" kern="0" dirty="0">
                          <a:effectLst/>
                        </a:rPr>
                        <a:t>、指导教师审核论文初稿，进行中期检查。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4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83568" y="1628800"/>
            <a:ext cx="738664" cy="4968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  毕设</a:t>
            </a:r>
            <a:r>
              <a:rPr lang="zh-CN" altLang="en-US" sz="36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论文日程安排 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247537"/>
              </p:ext>
            </p:extLst>
          </p:nvPr>
        </p:nvGraphicFramePr>
        <p:xfrm>
          <a:off x="1763688" y="1869672"/>
          <a:ext cx="7272808" cy="43755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4624"/>
                <a:gridCol w="5468184"/>
              </a:tblGrid>
              <a:tr h="228001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2021</a:t>
                      </a:r>
                      <a:r>
                        <a:rPr lang="zh-CN" sz="1400" u="none" strike="noStrike" kern="100" dirty="0">
                          <a:effectLst/>
                        </a:rPr>
                        <a:t>年</a:t>
                      </a:r>
                      <a:r>
                        <a:rPr lang="en-US" sz="1400" u="none" strike="noStrike" kern="100" dirty="0">
                          <a:effectLst/>
                        </a:rPr>
                        <a:t>9</a:t>
                      </a:r>
                      <a:r>
                        <a:rPr lang="zh-CN" sz="1400" u="none" strike="noStrike" kern="100" dirty="0">
                          <a:effectLst/>
                        </a:rPr>
                        <a:t>月</a:t>
                      </a:r>
                      <a:r>
                        <a:rPr lang="en-US" sz="1400" u="none" strike="noStrike" kern="100" dirty="0">
                          <a:effectLst/>
                        </a:rPr>
                        <a:t>3</a:t>
                      </a:r>
                      <a:r>
                        <a:rPr lang="zh-CN" sz="1400" u="none" strike="noStrike" kern="100" dirty="0">
                          <a:effectLst/>
                        </a:rPr>
                        <a:t>日前 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745" marR="7745" marT="7745" marB="7745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、指导教师根据《毕业设计（论文）规范》的格式、字数、内容等要求指导学生完成毕业设计（论文）定稿。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</a:t>
                      </a:r>
                      <a:r>
                        <a:rPr lang="zh-CN" sz="1400" kern="0" dirty="0">
                          <a:effectLst/>
                        </a:rPr>
                        <a:t>、学生提交毕业设计（论文）定稿到毕设论文管理平台、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第一次查重。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</a:t>
                      </a:r>
                      <a:r>
                        <a:rPr lang="zh-CN" sz="1400" kern="0" dirty="0">
                          <a:effectLst/>
                        </a:rPr>
                        <a:t>、指导教师对学生论文定稿进行查阅审核。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4</a:t>
                      </a:r>
                      <a:r>
                        <a:rPr lang="zh-CN" sz="1400" kern="0" dirty="0">
                          <a:effectLst/>
                        </a:rPr>
                        <a:t>、学习中心（站点）撰写本站点毕设工作中期自查报告，并</a:t>
                      </a:r>
                      <a:r>
                        <a:rPr lang="en-US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提交至学院</a:t>
                      </a:r>
                      <a:r>
                        <a:rPr lang="en-US" sz="1400" b="1" kern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ylhua@bjtu.edu.c</a:t>
                      </a:r>
                      <a:r>
                        <a:rPr lang="en-US" altLang="zh-CN" sz="1400" b="1" kern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1400" b="1" kern="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sz="1400" b="1" kern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邮箱</a:t>
                      </a:r>
                      <a:r>
                        <a:rPr lang="zh-CN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注：</a:t>
                      </a:r>
                      <a:r>
                        <a:rPr lang="en-US" sz="1400" kern="0" dirty="0">
                          <a:effectLst/>
                          <a:highlight>
                            <a:srgbClr val="FF0000"/>
                          </a:highlight>
                        </a:rPr>
                        <a:t>1.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论文上传</a:t>
                      </a:r>
                      <a:r>
                        <a:rPr lang="en-US" sz="1400" kern="0" dirty="0">
                          <a:effectLst/>
                          <a:highlight>
                            <a:srgbClr val="FF0000"/>
                          </a:highlight>
                        </a:rPr>
                        <a:t>word 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文档命名格式：学号</a:t>
                      </a:r>
                      <a:r>
                        <a:rPr lang="en-US" sz="1400" kern="0" dirty="0">
                          <a:effectLst/>
                          <a:highlight>
                            <a:srgbClr val="FF0000"/>
                          </a:highlight>
                        </a:rPr>
                        <a:t>-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姓名</a:t>
                      </a:r>
                      <a:r>
                        <a:rPr lang="en-US" sz="1400" kern="0" dirty="0">
                          <a:effectLst/>
                          <a:highlight>
                            <a:srgbClr val="FF0000"/>
                          </a:highlight>
                        </a:rPr>
                        <a:t>-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论文题目。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highlight>
                            <a:srgbClr val="FF0000"/>
                          </a:highlight>
                        </a:rPr>
                        <a:t>2.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论文定稿上传的稿件要求：中文摘要、英文摘要、目录、正文、参考文献、致谢、附录部分。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745" marR="7745" marT="7745" marB="7745" anchor="ctr"/>
                </a:tc>
              </a:tr>
              <a:tr h="479846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2021</a:t>
                      </a:r>
                      <a:r>
                        <a:rPr lang="zh-CN" sz="1400" kern="0" dirty="0">
                          <a:effectLst/>
                        </a:rPr>
                        <a:t>年</a:t>
                      </a:r>
                      <a:r>
                        <a:rPr lang="en-US" sz="1400" kern="0" dirty="0">
                          <a:effectLst/>
                        </a:rPr>
                        <a:t>9</a:t>
                      </a:r>
                      <a:r>
                        <a:rPr lang="zh-CN" sz="1400" kern="0" dirty="0">
                          <a:effectLst/>
                        </a:rPr>
                        <a:t>月</a:t>
                      </a:r>
                      <a:r>
                        <a:rPr lang="en-US" sz="1400" kern="0" dirty="0">
                          <a:effectLst/>
                        </a:rPr>
                        <a:t>13</a:t>
                      </a:r>
                      <a:r>
                        <a:rPr lang="zh-CN" sz="1400" kern="0" dirty="0">
                          <a:effectLst/>
                        </a:rPr>
                        <a:t>日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16:00</a:t>
                      </a:r>
                      <a:r>
                        <a:rPr lang="zh-CN" sz="1400" kern="0" dirty="0">
                          <a:effectLst/>
                        </a:rPr>
                        <a:t>截止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745" marR="7745" marT="7745" marB="7745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第一次查重或审核未通过学生修改完善毕业设计（论文）定稿提交到毕设论文管理平台、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第二次查重</a:t>
                      </a:r>
                      <a:r>
                        <a:rPr lang="zh-CN" sz="1400" kern="0" dirty="0">
                          <a:effectLst/>
                        </a:rPr>
                        <a:t>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745" marR="7745" marT="7745" marB="7745" anchor="ctr"/>
                </a:tc>
              </a:tr>
              <a:tr h="155580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2021</a:t>
                      </a:r>
                      <a:r>
                        <a:rPr lang="zh-CN" sz="1400" kern="0" dirty="0">
                          <a:effectLst/>
                        </a:rPr>
                        <a:t>年</a:t>
                      </a:r>
                      <a:r>
                        <a:rPr lang="en-US" sz="1400" kern="0" dirty="0">
                          <a:effectLst/>
                        </a:rPr>
                        <a:t>9</a:t>
                      </a:r>
                      <a:r>
                        <a:rPr lang="zh-CN" sz="1400" kern="0" dirty="0">
                          <a:effectLst/>
                        </a:rPr>
                        <a:t>月</a:t>
                      </a:r>
                      <a:r>
                        <a:rPr lang="en-US" sz="1400" kern="0" dirty="0">
                          <a:effectLst/>
                        </a:rPr>
                        <a:t>15</a:t>
                      </a:r>
                      <a:r>
                        <a:rPr lang="zh-CN" sz="1400" kern="0" dirty="0">
                          <a:effectLst/>
                        </a:rPr>
                        <a:t>日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16:00</a:t>
                      </a:r>
                      <a:r>
                        <a:rPr lang="zh-CN" sz="1400" kern="0" dirty="0">
                          <a:effectLst/>
                        </a:rPr>
                        <a:t>截止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745" marR="7745" marT="7745" marB="7745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、指导老师审核论文定稿，结合查重报告在毕设论文管理平台做结题验收、提交评分。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</a:t>
                      </a:r>
                      <a:r>
                        <a:rPr lang="zh-CN" sz="1400" kern="0" dirty="0">
                          <a:effectLst/>
                        </a:rPr>
                        <a:t>、学习中心（站点）提交已毕业申请学位答辩学生论文和附表</a:t>
                      </a:r>
                      <a:r>
                        <a:rPr lang="en-US" sz="1400" kern="0" dirty="0">
                          <a:effectLst/>
                        </a:rPr>
                        <a:t>4</a:t>
                      </a:r>
                      <a:r>
                        <a:rPr lang="zh-CN" sz="1400" kern="0" dirty="0">
                          <a:effectLst/>
                        </a:rPr>
                        <a:t>：</a:t>
                      </a:r>
                      <a:r>
                        <a:rPr lang="en-US" sz="1400" kern="0" dirty="0">
                          <a:effectLst/>
                        </a:rPr>
                        <a:t>XX</a:t>
                      </a:r>
                      <a:r>
                        <a:rPr lang="zh-CN" sz="1400" kern="0" dirty="0">
                          <a:effectLst/>
                        </a:rPr>
                        <a:t>学习中心已毕业学生学位申请视频答辩成绩</a:t>
                      </a:r>
                      <a:r>
                        <a:rPr lang="zh-CN" sz="1400" kern="0" dirty="0" smtClean="0">
                          <a:effectLst/>
                        </a:rPr>
                        <a:t>表</a:t>
                      </a:r>
                      <a:r>
                        <a:rPr lang="zh-CN" altLang="en-US" sz="1400" kern="0" dirty="0" smtClean="0">
                          <a:effectLst/>
                        </a:rPr>
                        <a:t>现场答辩申请表至学院邮箱。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注：平台在截止时间之后对所有指导教师和学生关闭，请学习中心谨慎操作“流转到</a:t>
                      </a:r>
                      <a:r>
                        <a:rPr lang="en-US" sz="1400" kern="0" dirty="0">
                          <a:effectLst/>
                          <a:highlight>
                            <a:srgbClr val="FF0000"/>
                          </a:highlight>
                        </a:rPr>
                        <a:t>-</a:t>
                      </a: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退回”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745" marR="7745" marT="7745" marB="7745" anchor="ctr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43289"/>
              </p:ext>
            </p:extLst>
          </p:nvPr>
        </p:nvGraphicFramePr>
        <p:xfrm>
          <a:off x="1763688" y="1628800"/>
          <a:ext cx="7272808" cy="253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3710"/>
                <a:gridCol w="5489098"/>
              </a:tblGrid>
              <a:tr h="253853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时间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b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工作内容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5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83568" y="1628800"/>
            <a:ext cx="738664" cy="4968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  毕设</a:t>
            </a:r>
            <a:r>
              <a:rPr lang="zh-CN" altLang="en-US" sz="36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论文日程安排 </a:t>
            </a:r>
          </a:p>
        </p:txBody>
      </p:sp>
      <p:sp>
        <p:nvSpPr>
          <p:cNvPr id="6" name="矩形 5"/>
          <p:cNvSpPr/>
          <p:nvPr/>
        </p:nvSpPr>
        <p:spPr>
          <a:xfrm>
            <a:off x="1547664" y="1628800"/>
            <a:ext cx="72008" cy="252028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endParaRPr lang="zh-CN" altLang="en-US" sz="2400" b="1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125009"/>
              </p:ext>
            </p:extLst>
          </p:nvPr>
        </p:nvGraphicFramePr>
        <p:xfrm>
          <a:off x="1835696" y="2011304"/>
          <a:ext cx="7191199" cy="42732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0639"/>
                <a:gridCol w="5040560"/>
              </a:tblGrid>
              <a:tr h="41059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2021</a:t>
                      </a:r>
                      <a:r>
                        <a:rPr lang="zh-CN" sz="1200" kern="100" dirty="0">
                          <a:effectLst/>
                        </a:rPr>
                        <a:t>年</a:t>
                      </a:r>
                      <a:r>
                        <a:rPr lang="en-US" sz="1200" kern="100" dirty="0">
                          <a:effectLst/>
                        </a:rPr>
                        <a:t>9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16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r>
                        <a:rPr lang="en-US" sz="1200" kern="100" dirty="0">
                          <a:effectLst/>
                        </a:rPr>
                        <a:t>~10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8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学院组织论文评审教师在毕设论文管理平台进行论文评审。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  <a:tr h="25238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2021</a:t>
                      </a:r>
                      <a:r>
                        <a:rPr lang="zh-CN" sz="1200" kern="0" dirty="0">
                          <a:effectLst/>
                        </a:rPr>
                        <a:t>年</a:t>
                      </a:r>
                      <a:r>
                        <a:rPr lang="en-US" sz="1200" kern="0" dirty="0">
                          <a:effectLst/>
                        </a:rPr>
                        <a:t>10</a:t>
                      </a:r>
                      <a:r>
                        <a:rPr lang="zh-CN" sz="1200" kern="0" dirty="0">
                          <a:effectLst/>
                        </a:rPr>
                        <a:t>月</a:t>
                      </a:r>
                      <a:r>
                        <a:rPr lang="en-US" sz="1200" kern="0" dirty="0">
                          <a:effectLst/>
                        </a:rPr>
                        <a:t>9</a:t>
                      </a:r>
                      <a:r>
                        <a:rPr lang="zh-CN" sz="1200" kern="0" dirty="0">
                          <a:effectLst/>
                        </a:rPr>
                        <a:t>日前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学习中心（站点）确认学生是否申请学位。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  <a:tr h="80477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2021</a:t>
                      </a:r>
                      <a:r>
                        <a:rPr lang="zh-CN" sz="1200" u="none" strike="noStrike" kern="100" dirty="0">
                          <a:effectLst/>
                        </a:rPr>
                        <a:t>年</a:t>
                      </a:r>
                      <a:r>
                        <a:rPr lang="en-US" sz="1200" u="none" strike="noStrike" kern="100" dirty="0">
                          <a:effectLst/>
                        </a:rPr>
                        <a:t>10</a:t>
                      </a:r>
                      <a:r>
                        <a:rPr lang="zh-CN" sz="1200" u="none" strike="noStrike" kern="100" dirty="0">
                          <a:effectLst/>
                        </a:rPr>
                        <a:t>月</a:t>
                      </a:r>
                      <a:r>
                        <a:rPr lang="en-US" sz="1200" u="none" strike="noStrike" kern="100" dirty="0">
                          <a:effectLst/>
                        </a:rPr>
                        <a:t>10</a:t>
                      </a:r>
                      <a:r>
                        <a:rPr lang="zh-CN" sz="1200" u="none" strike="noStrike" kern="100" dirty="0">
                          <a:effectLst/>
                        </a:rPr>
                        <a:t>日前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、学习中心（站点）提交附表</a:t>
                      </a:r>
                      <a:r>
                        <a:rPr lang="en-US" sz="1400" kern="0" dirty="0">
                          <a:effectLst/>
                        </a:rPr>
                        <a:t>2:</a:t>
                      </a:r>
                      <a:r>
                        <a:rPr lang="zh-CN" sz="1400" kern="0" dirty="0">
                          <a:effectLst/>
                        </a:rPr>
                        <a:t>答辩人数和情况统计表至学院</a:t>
                      </a:r>
                      <a:r>
                        <a:rPr lang="en-US" sz="1400" kern="0" dirty="0" smtClean="0">
                          <a:effectLst/>
                        </a:rPr>
                        <a:t>ylhua@bjtu.edu.cn </a:t>
                      </a:r>
                      <a:r>
                        <a:rPr lang="zh-CN" sz="1400" kern="0" dirty="0" smtClean="0">
                          <a:effectLst/>
                        </a:rPr>
                        <a:t>邮箱</a:t>
                      </a:r>
                      <a:r>
                        <a:rPr lang="zh-CN" sz="1400" kern="0" dirty="0">
                          <a:effectLst/>
                        </a:rPr>
                        <a:t>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</a:t>
                      </a:r>
                      <a:r>
                        <a:rPr lang="zh-CN" sz="1400" kern="0" dirty="0">
                          <a:effectLst/>
                        </a:rPr>
                        <a:t>、学习中心（站点）提交附表</a:t>
                      </a:r>
                      <a:r>
                        <a:rPr lang="en-US" sz="1400" kern="0" dirty="0">
                          <a:effectLst/>
                        </a:rPr>
                        <a:t>3</a:t>
                      </a:r>
                      <a:r>
                        <a:rPr lang="zh-CN" sz="1400" kern="0" dirty="0">
                          <a:effectLst/>
                        </a:rPr>
                        <a:t>：组织毕设（论文）</a:t>
                      </a:r>
                      <a:r>
                        <a:rPr lang="en-US" sz="1400" u="none" kern="0" dirty="0">
                          <a:effectLst/>
                        </a:rPr>
                        <a:t>现场答辩申请表至学院</a:t>
                      </a:r>
                      <a:r>
                        <a:rPr lang="en-US" sz="1400" u="none" kern="0" dirty="0" smtClean="0">
                          <a:effectLst/>
                        </a:rPr>
                        <a:t>bdeng@bjtu.edu.c</a:t>
                      </a:r>
                      <a:r>
                        <a:rPr lang="en-US" altLang="zh-CN" sz="1400" u="none" kern="0" dirty="0" smtClean="0">
                          <a:effectLst/>
                        </a:rPr>
                        <a:t>n </a:t>
                      </a:r>
                      <a:r>
                        <a:rPr lang="zh-CN" altLang="en-US" sz="1400" u="none" kern="0" dirty="0" smtClean="0">
                          <a:effectLst/>
                        </a:rPr>
                        <a:t>邮箱。</a:t>
                      </a:r>
                      <a:endParaRPr lang="zh-CN" sz="1400" u="none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/>
                </a:tc>
              </a:tr>
              <a:tr h="41059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2021</a:t>
                      </a:r>
                      <a:r>
                        <a:rPr lang="zh-CN" sz="1200" u="none" strike="noStrike" kern="100">
                          <a:effectLst/>
                        </a:rPr>
                        <a:t>年</a:t>
                      </a:r>
                      <a:r>
                        <a:rPr lang="en-US" sz="1200" u="none" strike="noStrike" kern="100">
                          <a:effectLst/>
                        </a:rPr>
                        <a:t>10</a:t>
                      </a:r>
                      <a:r>
                        <a:rPr lang="zh-CN" sz="1200" u="none" strike="noStrike" kern="100">
                          <a:effectLst/>
                        </a:rPr>
                        <a:t>月</a:t>
                      </a:r>
                      <a:r>
                        <a:rPr lang="en-US" sz="1200" u="none" strike="noStrike" kern="100">
                          <a:effectLst/>
                        </a:rPr>
                        <a:t>13</a:t>
                      </a:r>
                      <a:r>
                        <a:rPr lang="zh-CN" sz="1200" u="none" strike="noStrike" kern="100">
                          <a:effectLst/>
                        </a:rPr>
                        <a:t>日前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学院回复各学习中心（站点）组织毕设（论文）现场答辩申请表审核意见。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  <a:tr h="410599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2021</a:t>
                      </a:r>
                      <a:r>
                        <a:rPr lang="zh-CN" sz="1200" kern="100" dirty="0">
                          <a:effectLst/>
                        </a:rPr>
                        <a:t>年</a:t>
                      </a:r>
                      <a:r>
                        <a:rPr lang="en-US" sz="1200" kern="100" dirty="0">
                          <a:effectLst/>
                        </a:rPr>
                        <a:t>10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18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r>
                        <a:rPr lang="en-US" sz="1200" kern="0" dirty="0">
                          <a:effectLst/>
                        </a:rPr>
                        <a:t>~12</a:t>
                      </a:r>
                      <a:r>
                        <a:rPr lang="zh-CN" sz="1200" kern="0" dirty="0">
                          <a:effectLst/>
                        </a:rPr>
                        <a:t>月</a:t>
                      </a:r>
                      <a:r>
                        <a:rPr lang="en-US" sz="1200" kern="0" dirty="0">
                          <a:effectLst/>
                        </a:rPr>
                        <a:t>5</a:t>
                      </a:r>
                      <a:r>
                        <a:rPr lang="zh-CN" sz="1200" kern="0" dirty="0">
                          <a:effectLst/>
                        </a:rPr>
                        <a:t>日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学院组织毕业设计（论文）视频答辩。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just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答辩时间、答辩会议号在毕设论文管理平台公布。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  <a:tr h="804775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2021</a:t>
                      </a:r>
                      <a:r>
                        <a:rPr lang="zh-CN" sz="1200" kern="100" dirty="0">
                          <a:effectLst/>
                        </a:rPr>
                        <a:t>年</a:t>
                      </a:r>
                      <a:r>
                        <a:rPr lang="en-US" sz="1200" kern="100" dirty="0">
                          <a:effectLst/>
                        </a:rPr>
                        <a:t>10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20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r>
                        <a:rPr lang="en-US" sz="1200" kern="100" dirty="0">
                          <a:effectLst/>
                        </a:rPr>
                        <a:t>~12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5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申请通过的学习中心（站点）组织毕设（论文）现场答辩。</a:t>
                      </a:r>
                      <a:endParaRPr lang="zh-CN" sz="1400" kern="100">
                        <a:effectLst/>
                      </a:endParaRPr>
                    </a:p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highlight>
                            <a:srgbClr val="FF0000"/>
                          </a:highlight>
                        </a:rPr>
                        <a:t>注：</a:t>
                      </a:r>
                      <a:r>
                        <a:rPr lang="zh-CN" sz="1400" kern="0">
                          <a:effectLst/>
                        </a:rPr>
                        <a:t>必须在答辩前五个工作日将答辩时间、答辩地址在毕设论文管理平台公布，否则成绩无效！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  <a:tr h="319720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2021</a:t>
                      </a:r>
                      <a:r>
                        <a:rPr lang="zh-CN" sz="1200" kern="100" dirty="0">
                          <a:effectLst/>
                        </a:rPr>
                        <a:t>年</a:t>
                      </a:r>
                      <a:r>
                        <a:rPr lang="en-US" sz="1200" kern="100" dirty="0">
                          <a:effectLst/>
                        </a:rPr>
                        <a:t>10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20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r>
                        <a:rPr lang="en-US" sz="1200" kern="100" dirty="0">
                          <a:effectLst/>
                        </a:rPr>
                        <a:t>~12</a:t>
                      </a:r>
                      <a:r>
                        <a:rPr lang="zh-CN" sz="1200" kern="100" dirty="0">
                          <a:effectLst/>
                        </a:rPr>
                        <a:t>月</a:t>
                      </a:r>
                      <a:r>
                        <a:rPr lang="en-US" sz="1200" kern="100" dirty="0">
                          <a:effectLst/>
                        </a:rPr>
                        <a:t>5</a:t>
                      </a:r>
                      <a:r>
                        <a:rPr lang="zh-CN" sz="1200" kern="100" dirty="0">
                          <a:effectLst/>
                        </a:rPr>
                        <a:t>日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学院组织开展毕设（论文）现场答辩巡视督导工作。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  <a:tr h="607687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2021</a:t>
                      </a:r>
                      <a:r>
                        <a:rPr lang="zh-CN" sz="1200" kern="0" dirty="0">
                          <a:effectLst/>
                        </a:rPr>
                        <a:t>年</a:t>
                      </a:r>
                      <a:r>
                        <a:rPr lang="en-US" sz="1200" kern="0" dirty="0">
                          <a:effectLst/>
                        </a:rPr>
                        <a:t>12</a:t>
                      </a:r>
                      <a:r>
                        <a:rPr lang="zh-CN" sz="1200" kern="0" dirty="0">
                          <a:effectLst/>
                        </a:rPr>
                        <a:t>月</a:t>
                      </a:r>
                      <a:r>
                        <a:rPr lang="en-US" sz="1200" kern="0" dirty="0">
                          <a:effectLst/>
                        </a:rPr>
                        <a:t>7</a:t>
                      </a:r>
                      <a:r>
                        <a:rPr lang="zh-CN" sz="1200" kern="0" dirty="0" smtClean="0">
                          <a:effectLst/>
                        </a:rPr>
                        <a:t>日</a:t>
                      </a:r>
                      <a:r>
                        <a:rPr lang="en-US" altLang="zh-CN" sz="1200" kern="0" dirty="0" smtClean="0">
                          <a:effectLst/>
                        </a:rPr>
                        <a:t>16:00</a:t>
                      </a:r>
                      <a:r>
                        <a:rPr lang="zh-CN" sz="1200" kern="0" dirty="0" smtClean="0">
                          <a:effectLst/>
                        </a:rPr>
                        <a:t>截止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答辩组长在毕设论文管理平台登录答辩成绩。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just" font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highlight>
                            <a:srgbClr val="FF0000"/>
                          </a:highlight>
                        </a:rPr>
                        <a:t>注：现场答辩成绩只能分为两档：及格和不及格。其他无效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212" marR="8212" marT="8212" marB="8212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012314"/>
              </p:ext>
            </p:extLst>
          </p:nvPr>
        </p:nvGraphicFramePr>
        <p:xfrm>
          <a:off x="1835696" y="1772816"/>
          <a:ext cx="7200800" cy="253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0240"/>
                <a:gridCol w="5040560"/>
              </a:tblGrid>
              <a:tr h="253853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时间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b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工作内容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6" marR="9496" marT="9496" marB="9496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63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1628800"/>
            <a:ext cx="738664" cy="4968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  毕设</a:t>
            </a:r>
            <a:r>
              <a:rPr lang="zh-CN" altLang="en-US" sz="36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论文日程安排 </a:t>
            </a:r>
          </a:p>
        </p:txBody>
      </p:sp>
      <p:sp>
        <p:nvSpPr>
          <p:cNvPr id="6" name="矩形 5"/>
          <p:cNvSpPr/>
          <p:nvPr/>
        </p:nvSpPr>
        <p:spPr>
          <a:xfrm>
            <a:off x="1547664" y="1628800"/>
            <a:ext cx="72008" cy="252028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endParaRPr lang="zh-CN" altLang="en-US" sz="2400" b="1" dirty="0" smtClean="0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948" y="1855839"/>
            <a:ext cx="6771483" cy="438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5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595424" y="1340768"/>
            <a:ext cx="85324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二、毕设论文管理平台</a:t>
            </a:r>
            <a:endParaRPr lang="en-US" altLang="zh-CN" sz="36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/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平</a:t>
            </a:r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台链接</a:t>
            </a:r>
            <a:r>
              <a:rPr lang="en-US" altLang="zh-CN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https</a:t>
            </a:r>
            <a:r>
              <a:rPr lang="en-US" altLang="zh-CN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://vgms.fanyu.com/</a:t>
            </a:r>
            <a:endParaRPr lang="en-US" altLang="zh-CN" sz="2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630248"/>
            <a:ext cx="6262824" cy="361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3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520" y="1340768"/>
            <a:ext cx="8712968" cy="580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二、毕设论文管理平台</a:t>
            </a:r>
            <a:endParaRPr lang="en-US" altLang="zh-CN" sz="36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1</a:t>
            </a:r>
            <a:r>
              <a:rPr lang="zh-CN" altLang="en-US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、</a:t>
            </a:r>
            <a:r>
              <a:rPr lang="zh-CN" altLang="en-US" sz="2600" dirty="0" smtClean="0">
                <a:solidFill>
                  <a:srgbClr val="2F50A1"/>
                </a:solidFill>
                <a:latin typeface="宋体" panose="02010600030101010101" pitchFamily="2" charset="-122"/>
              </a:rPr>
              <a:t>加强学术诚信管理：</a:t>
            </a:r>
            <a:r>
              <a:rPr lang="en-US" altLang="zh-CN" sz="2600" dirty="0">
                <a:solidFill>
                  <a:srgbClr val="2F50A1"/>
                </a:solidFill>
                <a:latin typeface="宋体" panose="02010600030101010101" pitchFamily="2" charset="-122"/>
              </a:rPr>
              <a:t>100%</a:t>
            </a:r>
            <a:r>
              <a:rPr lang="zh-CN" altLang="en-US" sz="2600" dirty="0">
                <a:solidFill>
                  <a:srgbClr val="2F50A1"/>
                </a:solidFill>
                <a:latin typeface="宋体" panose="02010600030101010101" pitchFamily="2" charset="-122"/>
              </a:rPr>
              <a:t>查重，重复率不超过</a:t>
            </a:r>
            <a:r>
              <a:rPr lang="en-US" altLang="zh-CN" sz="2600" dirty="0">
                <a:solidFill>
                  <a:srgbClr val="FF0000"/>
                </a:solidFill>
                <a:latin typeface="宋体" panose="02010600030101010101" pitchFamily="2" charset="-122"/>
              </a:rPr>
              <a:t>30</a:t>
            </a:r>
            <a:r>
              <a:rPr lang="en-US" altLang="zh-CN" sz="26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%</a:t>
            </a:r>
            <a:r>
              <a:rPr lang="zh-CN" altLang="en-US" sz="2600" dirty="0" smtClean="0">
                <a:solidFill>
                  <a:srgbClr val="2F50A1"/>
                </a:solidFill>
                <a:latin typeface="宋体" panose="02010600030101010101" pitchFamily="2" charset="-122"/>
              </a:rPr>
              <a:t>；两</a:t>
            </a:r>
            <a:r>
              <a:rPr lang="zh-CN" altLang="en-US" sz="2600" dirty="0">
                <a:solidFill>
                  <a:srgbClr val="2F50A1"/>
                </a:solidFill>
                <a:latin typeface="宋体" panose="02010600030101010101" pitchFamily="2" charset="-122"/>
              </a:rPr>
              <a:t>次查</a:t>
            </a:r>
            <a:r>
              <a:rPr lang="zh-CN" altLang="en-US" sz="2600" dirty="0" smtClean="0">
                <a:solidFill>
                  <a:srgbClr val="2F50A1"/>
                </a:solidFill>
                <a:latin typeface="宋体" panose="02010600030101010101" pitchFamily="2" charset="-122"/>
              </a:rPr>
              <a:t>重；</a:t>
            </a:r>
            <a:endParaRPr lang="en-US" altLang="zh-CN" sz="2600" dirty="0">
              <a:solidFill>
                <a:srgbClr val="2F50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2</a:t>
            </a:r>
            <a:r>
              <a:rPr lang="zh-CN" altLang="en-US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、</a:t>
            </a:r>
            <a:r>
              <a:rPr lang="zh-CN" altLang="en-US" sz="2600" dirty="0" smtClean="0">
                <a:solidFill>
                  <a:srgbClr val="2F50A1"/>
                </a:solidFill>
                <a:latin typeface="宋体" panose="02010600030101010101" pitchFamily="2" charset="-122"/>
              </a:rPr>
              <a:t>加强论文全过程管理：手签图片上传 ；</a:t>
            </a:r>
            <a:endParaRPr lang="en-US" altLang="zh-CN" sz="2600" dirty="0" smtClean="0">
              <a:solidFill>
                <a:srgbClr val="2F50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3</a:t>
            </a:r>
            <a:r>
              <a:rPr lang="zh-CN" altLang="en-US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、</a:t>
            </a:r>
            <a:r>
              <a:rPr lang="zh-CN" altLang="en-US" sz="2600" dirty="0" smtClean="0">
                <a:solidFill>
                  <a:srgbClr val="2F50A1"/>
                </a:solidFill>
                <a:latin typeface="宋体" panose="02010600030101010101" pitchFamily="2" charset="-122"/>
              </a:rPr>
              <a:t>注意时间节点：截止日期之后平台操作自动关闭，无法进入下一个环节； </a:t>
            </a:r>
            <a:endParaRPr lang="en-US" altLang="zh-CN" sz="2600" dirty="0" smtClean="0">
              <a:solidFill>
                <a:srgbClr val="2F50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4</a:t>
            </a:r>
            <a:r>
              <a:rPr lang="zh-CN" altLang="en-US" sz="2600" dirty="0" smtClean="0">
                <a:solidFill>
                  <a:srgbClr val="2F50A1"/>
                </a:solidFill>
                <a:cs typeface="Arial" panose="020B0604020202020204" pitchFamily="34" charset="0"/>
              </a:rPr>
              <a:t>、</a:t>
            </a:r>
            <a:r>
              <a:rPr lang="zh-CN" altLang="en-US" sz="26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不接受平台下提交的论文和成绩单。（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已毕业申请学位除外</a:t>
            </a:r>
            <a:r>
              <a:rPr lang="zh-CN" altLang="en-US" sz="26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en-US" altLang="zh-CN" sz="2600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en-US" altLang="zh-CN" sz="44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34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11560" y="162880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三、平台操作注意事项：</a:t>
            </a:r>
            <a:endParaRPr lang="zh-CN" altLang="en-US" sz="36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36" y="2122347"/>
            <a:ext cx="8496943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2F50A1"/>
                </a:solidFill>
                <a:ea typeface="华文新魏" panose="0201080004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学生账号必须与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学号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一致，否则无法给教务</a:t>
            </a:r>
            <a:r>
              <a:rPr lang="zh-CN" altLang="en-US" sz="2400" b="1" dirty="0" smtClean="0">
                <a:solidFill>
                  <a:srgbClr val="2F50A1"/>
                </a:solidFill>
                <a:latin typeface="宋体" panose="02010600030101010101" pitchFamily="2" charset="-122"/>
              </a:rPr>
              <a:t>部上报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成绩 ，影响学生毕业 。</a:t>
            </a:r>
            <a:endParaRPr lang="en-US" altLang="zh-CN" sz="2400" b="1" dirty="0">
              <a:solidFill>
                <a:srgbClr val="2F50A1"/>
              </a:solidFill>
              <a:latin typeface="宋体" panose="0201060003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注：</a:t>
            </a:r>
            <a:r>
              <a:rPr lang="en-US" altLang="zh-CN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2016</a:t>
            </a:r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秋学生即将清理学籍，不接受论文答辩。</a:t>
            </a:r>
            <a:endParaRPr lang="en-US" altLang="zh-CN" sz="24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2F50A1"/>
                </a:solidFill>
                <a:ea typeface="华文新魏" panose="0201080004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2F50A1"/>
                </a:solidFill>
                <a:ea typeface="华文新魏" panose="02010800040101010101" pitchFamily="2" charset="-122"/>
                <a:cs typeface="Arial" panose="020B0604020202020204" pitchFamily="34" charset="0"/>
              </a:rPr>
              <a:t>、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导入教师、学生账号及课题选题注意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严格按照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模板格式</a:t>
            </a:r>
            <a:r>
              <a:rPr lang="zh-CN" altLang="en-US" sz="2400" b="1" dirty="0" smtClean="0">
                <a:solidFill>
                  <a:srgbClr val="2F50A1"/>
                </a:solidFill>
                <a:latin typeface="宋体" panose="02010600030101010101" pitchFamily="2" charset="-122"/>
              </a:rPr>
              <a:t>填写，所属学院、所属专业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与平台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组织架构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保持一致</a:t>
            </a:r>
            <a:r>
              <a:rPr lang="zh-CN" altLang="en-US" sz="2400" b="1" dirty="0" smtClean="0">
                <a:solidFill>
                  <a:srgbClr val="2F50A1"/>
                </a:solidFill>
                <a:latin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rgbClr val="2F50A1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2F50A1"/>
                </a:solidFill>
                <a:ea typeface="华文新魏" panose="0201080004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2F50A1"/>
                </a:solidFill>
                <a:ea typeface="华文新魏" panose="02010800040101010101" pitchFamily="2" charset="-122"/>
                <a:cs typeface="Arial" panose="020B0604020202020204" pitchFamily="34" charset="0"/>
              </a:rPr>
              <a:t>、</a:t>
            </a:r>
            <a:r>
              <a:rPr lang="zh-CN" altLang="en-US" sz="2400" b="1" dirty="0">
                <a:solidFill>
                  <a:srgbClr val="2F50A1"/>
                </a:solidFill>
                <a:latin typeface="宋体" panose="02010600030101010101" pitchFamily="2" charset="-122"/>
              </a:rPr>
              <a:t>截止时间设置请与学院保持</a:t>
            </a:r>
            <a:r>
              <a:rPr lang="zh-CN" altLang="en-US" sz="2400" b="1" dirty="0" smtClean="0">
                <a:solidFill>
                  <a:srgbClr val="2F50A1"/>
                </a:solidFill>
                <a:latin typeface="宋体" panose="02010600030101010101" pitchFamily="2" charset="-122"/>
              </a:rPr>
              <a:t>一致。</a:t>
            </a:r>
            <a:endParaRPr lang="zh-CN" altLang="en-US" sz="2400" b="1" dirty="0">
              <a:solidFill>
                <a:srgbClr val="2F50A1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3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539552" y="1053251"/>
            <a:ext cx="7992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2F50A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 smtClean="0">
                <a:solidFill>
                  <a:srgbClr val="2F50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平台取消选题审核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选题</a:t>
            </a:r>
            <a:r>
              <a:rPr lang="zh-CN" altLang="en-US" sz="20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环节请注意</a:t>
            </a:r>
            <a:r>
              <a:rPr lang="zh-CN" altLang="en-US" sz="20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做到以下</a:t>
            </a:r>
            <a:r>
              <a:rPr lang="en-US" altLang="zh-CN" sz="2000" dirty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20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点：</a:t>
            </a:r>
            <a:endParaRPr lang="zh-CN" altLang="en-US" sz="20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4" y="2117260"/>
            <a:ext cx="81369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、学生需结合实际拟写作的论文内容补充论文题目信息，将指导教师提供的含有类似于“</a:t>
            </a:r>
            <a:r>
              <a:rPr lang="en-US" altLang="zh-CN" sz="1400" dirty="0"/>
              <a:t>XX</a:t>
            </a:r>
            <a:r>
              <a:rPr lang="zh-CN" altLang="en-US" sz="1400" dirty="0"/>
              <a:t>企业”“</a:t>
            </a:r>
            <a:r>
              <a:rPr lang="en-US" altLang="zh-CN" sz="1400" dirty="0"/>
              <a:t>XX</a:t>
            </a:r>
            <a:r>
              <a:rPr lang="zh-CN" altLang="en-US" sz="1400" dirty="0"/>
              <a:t>站”“</a:t>
            </a:r>
            <a:r>
              <a:rPr lang="en-US" altLang="zh-CN" sz="1400" dirty="0"/>
              <a:t>XX</a:t>
            </a:r>
            <a:r>
              <a:rPr lang="zh-CN" altLang="en-US" sz="1400" dirty="0"/>
              <a:t>地区”“以</a:t>
            </a:r>
            <a:r>
              <a:rPr lang="en-US" altLang="zh-CN" sz="1400" dirty="0"/>
              <a:t>XX</a:t>
            </a:r>
            <a:r>
              <a:rPr lang="zh-CN" altLang="en-US" sz="1400" dirty="0"/>
              <a:t>为例”等的论题填写完整，做到一人一题。</a:t>
            </a:r>
          </a:p>
          <a:p>
            <a:r>
              <a:rPr lang="en-US" altLang="zh-CN" sz="1400" dirty="0"/>
              <a:t>2</a:t>
            </a:r>
            <a:r>
              <a:rPr lang="zh-CN" altLang="en-US" sz="1400" dirty="0"/>
              <a:t>、不可使用含“试论”“浅议”“浅谈”“浅析”“探讨”“探究”“简谈”“简论”“建议”“</a:t>
            </a:r>
            <a:r>
              <a:rPr lang="en-US" altLang="zh-CN" sz="1400" dirty="0"/>
              <a:t>XXX</a:t>
            </a:r>
            <a:r>
              <a:rPr lang="zh-CN" altLang="en-US" sz="1400" dirty="0"/>
              <a:t>的思考”“</a:t>
            </a:r>
            <a:r>
              <a:rPr lang="en-US" altLang="zh-CN" sz="1400" dirty="0"/>
              <a:t>XXX</a:t>
            </a:r>
            <a:r>
              <a:rPr lang="zh-CN" altLang="en-US" sz="1400" dirty="0"/>
              <a:t>之我见”“论</a:t>
            </a:r>
            <a:r>
              <a:rPr lang="en-US" altLang="zh-CN" sz="1400" dirty="0"/>
              <a:t>XXX”</a:t>
            </a:r>
            <a:r>
              <a:rPr lang="zh-CN" altLang="en-US" sz="1400" dirty="0"/>
              <a:t>、“针对</a:t>
            </a:r>
            <a:r>
              <a:rPr lang="en-US" altLang="zh-CN" sz="1400" dirty="0"/>
              <a:t>XXX”</a:t>
            </a:r>
            <a:r>
              <a:rPr lang="zh-CN" altLang="en-US" sz="1400" dirty="0"/>
              <a:t>等字眼的论题，本科毕业论文应具备一定研究深度。</a:t>
            </a:r>
          </a:p>
          <a:p>
            <a:r>
              <a:rPr lang="en-US" altLang="zh-CN" sz="1400" dirty="0"/>
              <a:t>3</a:t>
            </a:r>
            <a:r>
              <a:rPr lang="zh-CN" altLang="en-US" sz="1400" dirty="0"/>
              <a:t>、本科论文题目不能太大，考虑学生在一线工作的实际以及对资料的获取能力，不建议“世界</a:t>
            </a:r>
            <a:r>
              <a:rPr lang="en-US" altLang="zh-CN" sz="1400" dirty="0"/>
              <a:t>XXX”“XXX</a:t>
            </a:r>
            <a:r>
              <a:rPr lang="zh-CN" altLang="en-US" sz="1400" dirty="0"/>
              <a:t>行业发展”“我国</a:t>
            </a:r>
            <a:r>
              <a:rPr lang="en-US" altLang="zh-CN" sz="1400" dirty="0"/>
              <a:t>XXX”</a:t>
            </a:r>
            <a:r>
              <a:rPr lang="zh-CN" altLang="en-US" sz="1400" dirty="0"/>
              <a:t>这样的研究范围。</a:t>
            </a:r>
          </a:p>
          <a:p>
            <a:r>
              <a:rPr lang="en-US" altLang="zh-CN" sz="1400" dirty="0"/>
              <a:t>4</a:t>
            </a:r>
            <a:r>
              <a:rPr lang="zh-CN" altLang="en-US" sz="1400" dirty="0"/>
              <a:t>、毕业论文题目应符合基本规范：</a:t>
            </a:r>
          </a:p>
          <a:p>
            <a:r>
              <a:rPr lang="zh-CN" altLang="en-US" sz="1400" dirty="0"/>
              <a:t>①不应是工作目标或口号。比如“优化作业流程，提高</a:t>
            </a:r>
            <a:r>
              <a:rPr lang="en-US" altLang="zh-CN" sz="1400" dirty="0"/>
              <a:t>XX</a:t>
            </a:r>
            <a:r>
              <a:rPr lang="zh-CN" altLang="en-US" sz="1400" dirty="0"/>
              <a:t>工作效率”“减缓人才流失、提高企业核心竞争力”这样的题目是不符合基本规范的。</a:t>
            </a:r>
          </a:p>
          <a:p>
            <a:r>
              <a:rPr lang="zh-CN" altLang="en-US" sz="1400" dirty="0"/>
              <a:t>②题目应当完整，并能体现研究内容。比如“互联网广告方向”“提升保险经纪人的价值”“移动通信”这样的论文题目是不符合基本规范的。</a:t>
            </a:r>
          </a:p>
          <a:p>
            <a:r>
              <a:rPr lang="zh-CN" altLang="en-US" sz="1400" dirty="0"/>
              <a:t>③不能只是介绍性内容、或纯理论研究内容，毕业设计（论文）应符合教育部对高等学历继续教育学生应用型人才培养的定位，所以题目不能是“</a:t>
            </a:r>
            <a:r>
              <a:rPr lang="en-US" altLang="zh-CN" sz="1400" dirty="0"/>
              <a:t>XXX</a:t>
            </a:r>
            <a:r>
              <a:rPr lang="zh-CN" altLang="en-US" sz="1400" dirty="0"/>
              <a:t>系统介绍”“</a:t>
            </a:r>
            <a:r>
              <a:rPr lang="en-US" altLang="zh-CN" sz="1400" dirty="0"/>
              <a:t>XXX</a:t>
            </a:r>
            <a:r>
              <a:rPr lang="zh-CN" altLang="en-US" sz="1400" dirty="0"/>
              <a:t>设备介绍”“</a:t>
            </a:r>
            <a:r>
              <a:rPr lang="en-US" altLang="zh-CN" sz="1400" dirty="0"/>
              <a:t>XXX</a:t>
            </a:r>
            <a:r>
              <a:rPr lang="zh-CN" altLang="en-US" sz="1400" dirty="0"/>
              <a:t>理论综述”“</a:t>
            </a:r>
            <a:r>
              <a:rPr lang="en-US" altLang="zh-CN" sz="1400" dirty="0"/>
              <a:t>XXX</a:t>
            </a:r>
            <a:r>
              <a:rPr lang="zh-CN" altLang="en-US" sz="1400" dirty="0"/>
              <a:t>技术说明”等，应改“</a:t>
            </a:r>
            <a:r>
              <a:rPr lang="en-US" altLang="zh-CN" sz="1400" dirty="0"/>
              <a:t>XXX</a:t>
            </a:r>
            <a:r>
              <a:rPr lang="zh-CN" altLang="en-US" sz="1400" dirty="0"/>
              <a:t>系统分析与应用研究”等。</a:t>
            </a:r>
          </a:p>
          <a:p>
            <a:r>
              <a:rPr lang="zh-CN" altLang="en-US" sz="1400" dirty="0"/>
              <a:t>④论题不能脱离实际或陈旧过时。比如</a:t>
            </a:r>
            <a:r>
              <a:rPr lang="en-US" altLang="zh-CN" sz="1400" dirty="0"/>
              <a:t>XX</a:t>
            </a:r>
            <a:r>
              <a:rPr lang="zh-CN" altLang="en-US" sz="1400" dirty="0"/>
              <a:t>设备（已淘汰不再使用）的故障分析及处理、利息税（不再征收）对</a:t>
            </a:r>
            <a:r>
              <a:rPr lang="en-US" altLang="zh-CN" sz="1400" dirty="0"/>
              <a:t>XX</a:t>
            </a:r>
            <a:r>
              <a:rPr lang="zh-CN" altLang="en-US" sz="1400" dirty="0"/>
              <a:t>储蓄行为的影响研究等，这样的论题都不符合要求。</a:t>
            </a:r>
          </a:p>
          <a:p>
            <a:r>
              <a:rPr lang="en-US" altLang="zh-CN" sz="1400" dirty="0"/>
              <a:t>5</a:t>
            </a:r>
            <a:r>
              <a:rPr lang="zh-CN" altLang="en-US" sz="1400" dirty="0"/>
              <a:t>、本科毕业论文应包含相应工作量，题目不应只是“</a:t>
            </a:r>
            <a:r>
              <a:rPr lang="en-US" altLang="zh-CN" sz="1400" dirty="0"/>
              <a:t>XXX</a:t>
            </a:r>
            <a:r>
              <a:rPr lang="zh-CN" altLang="en-US" sz="1400" dirty="0"/>
              <a:t>现状分析”“</a:t>
            </a:r>
            <a:r>
              <a:rPr lang="en-US" altLang="zh-CN" sz="1400" dirty="0"/>
              <a:t>XXX</a:t>
            </a:r>
            <a:r>
              <a:rPr lang="zh-CN" altLang="en-US" sz="1400" dirty="0"/>
              <a:t>问题分析”“</a:t>
            </a:r>
            <a:r>
              <a:rPr lang="en-US" altLang="zh-CN" sz="1400" dirty="0"/>
              <a:t>XXX</a:t>
            </a:r>
            <a:r>
              <a:rPr lang="zh-CN" altLang="en-US" sz="1400" dirty="0"/>
              <a:t>重要性分析”，需要结合实际论文拟写作的内容补充研究内容，如“</a:t>
            </a:r>
            <a:r>
              <a:rPr lang="en-US" altLang="zh-CN" sz="1400" dirty="0"/>
              <a:t>XXX</a:t>
            </a:r>
            <a:r>
              <a:rPr lang="zh-CN" altLang="en-US" sz="1400" dirty="0"/>
              <a:t>分析与改善措施研究”或“</a:t>
            </a:r>
            <a:r>
              <a:rPr lang="en-US" altLang="zh-CN" sz="1400" dirty="0"/>
              <a:t>XXX</a:t>
            </a:r>
            <a:r>
              <a:rPr lang="zh-CN" altLang="en-US" sz="1400" dirty="0"/>
              <a:t>分析与提高策略研究”、“</a:t>
            </a:r>
            <a:r>
              <a:rPr lang="en-US" altLang="zh-CN" sz="1400" dirty="0"/>
              <a:t>XXX</a:t>
            </a:r>
            <a:r>
              <a:rPr lang="zh-CN" altLang="en-US" sz="1400" dirty="0"/>
              <a:t>分析与优化研究”等。</a:t>
            </a:r>
          </a:p>
        </p:txBody>
      </p:sp>
    </p:spTree>
    <p:extLst>
      <p:ext uri="{BB962C8B-B14F-4D97-AF65-F5344CB8AC3E}">
        <p14:creationId xmlns:p14="http://schemas.microsoft.com/office/powerpoint/2010/main" val="31242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2854147"/>
            <a:ext cx="4536504" cy="36292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7584" y="1340768"/>
            <a:ext cx="7056784" cy="1451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400" b="1" dirty="0">
                <a:solidFill>
                  <a:srgbClr val="2F50A1"/>
                </a:solidFill>
              </a:rPr>
              <a:t>5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、完整填写个人信息：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真实有效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按照要求上传手签图片。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57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A2D63-FFAB-4F3F-B353-10F238CCD00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1571612"/>
            <a:ext cx="821533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DA1F28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3200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indent="-4667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3200" b="1" kern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院领导讲话</a:t>
            </a:r>
            <a:endParaRPr lang="en-US" altLang="zh-CN" sz="3200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3200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2020-2021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网络教育专科</a:t>
            </a:r>
            <a:r>
              <a:rPr lang="en-US" altLang="zh-CN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毕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业实习  </a:t>
            </a:r>
            <a:r>
              <a:rPr lang="zh-CN" altLang="en-US" sz="3200" b="1" kern="0" dirty="0">
                <a:solidFill>
                  <a:srgbClr val="002060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工作总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结及下学期工作部署</a:t>
            </a: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2020-2021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网络教育本科</a:t>
            </a:r>
            <a:r>
              <a:rPr lang="en-US" altLang="zh-CN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毕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业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设计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（论文）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工作总结</a:t>
            </a:r>
            <a:r>
              <a:rPr lang="zh-CN" altLang="en-US" sz="3200" b="1" kern="0" dirty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及下学期工作部署</a:t>
            </a: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590550" marR="0" lvl="0" indent="-5905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zh-CN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DA1F28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1285860"/>
            <a:ext cx="6858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6725" marR="0" lvl="0" indent="-46672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44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毕业设计工作会内容</a:t>
            </a:r>
            <a:endParaRPr lang="en-US" altLang="zh-CN" sz="44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27584" y="134076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2F50A1"/>
                </a:solidFill>
              </a:rPr>
              <a:t>6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、按照流程完成论文各项工作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087002"/>
            <a:ext cx="6912768" cy="443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03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 altLang="zh-CN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852936"/>
            <a:ext cx="7353300" cy="375232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5576" y="1536397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F50A1"/>
                </a:solidFill>
              </a:rPr>
              <a:t>7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、学生提交论文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命名格式要求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：</a:t>
            </a:r>
            <a:endParaRPr lang="en-US" altLang="zh-CN" sz="2400" b="1" dirty="0" smtClean="0">
              <a:solidFill>
                <a:srgbClr val="2F50A1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                     学号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姓名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论文题目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6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827170" y="1435814"/>
            <a:ext cx="784887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、论文定稿查重与指导教师审核流程：两次查重机会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学生提交论文定稿后，由学生提交检测（第一次检测），检测通过后指导教师审核，审核通过后结题验收、指导教师评分 ；审核不通过，指导学生修改论文重新提交论文定稿，学生</a:t>
            </a:r>
            <a:r>
              <a:rPr lang="zh-CN" altLang="en-US" b="1" dirty="0"/>
              <a:t>提交检测（第二次</a:t>
            </a:r>
            <a:r>
              <a:rPr lang="zh-CN" altLang="en-US" b="1" dirty="0" smtClean="0"/>
              <a:t>检测），第二次检测</a:t>
            </a:r>
            <a:r>
              <a:rPr lang="zh-CN" altLang="en-US" b="1" dirty="0"/>
              <a:t>通过后指导</a:t>
            </a:r>
            <a:r>
              <a:rPr lang="zh-CN" altLang="en-US" b="1" dirty="0" smtClean="0"/>
              <a:t>教师第二次审核</a:t>
            </a:r>
            <a:r>
              <a:rPr lang="zh-CN" altLang="en-US" b="1" dirty="0"/>
              <a:t>，审核通过后结题验收、指导教师</a:t>
            </a:r>
            <a:r>
              <a:rPr lang="zh-CN" altLang="en-US" b="1" dirty="0" smtClean="0"/>
              <a:t>评分；</a:t>
            </a:r>
            <a:r>
              <a:rPr lang="zh-CN" altLang="en-US" b="1" dirty="0" smtClean="0">
                <a:solidFill>
                  <a:srgbClr val="FF0000"/>
                </a:solidFill>
              </a:rPr>
              <a:t>第二次审核不通过，流程结束，下学期重做</a:t>
            </a:r>
            <a:r>
              <a:rPr lang="zh-CN" altLang="en-US" b="1" dirty="0" smtClean="0"/>
              <a:t> 。</a:t>
            </a:r>
            <a:r>
              <a:rPr lang="zh-CN" altLang="en-US" b="1" dirty="0" smtClean="0">
                <a:solidFill>
                  <a:srgbClr val="FF0000"/>
                </a:solidFill>
              </a:rPr>
              <a:t>第二次检测不通过，流程结束，下学期重做。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3300"/>
                </a:solidFill>
              </a:rPr>
              <a:t>第一次检测未通过</a:t>
            </a:r>
            <a:r>
              <a:rPr lang="zh-CN" altLang="en-US" b="1" dirty="0" smtClean="0"/>
              <a:t>，指导教师无需审核，仅查阅学生论文，指导学生修改论文重新提交论文定稿，学生提交检测（第二次检测），检测</a:t>
            </a:r>
            <a:r>
              <a:rPr lang="zh-CN" altLang="en-US" b="1" dirty="0"/>
              <a:t>通过后指导</a:t>
            </a:r>
            <a:r>
              <a:rPr lang="zh-CN" altLang="en-US" b="1" dirty="0" smtClean="0"/>
              <a:t>教师审核</a:t>
            </a:r>
            <a:r>
              <a:rPr lang="zh-CN" altLang="en-US" b="1" dirty="0"/>
              <a:t>，审核通过后结题验收、指导教师评分 </a:t>
            </a:r>
            <a:r>
              <a:rPr lang="zh-CN" altLang="en-US" b="1" dirty="0" smtClean="0"/>
              <a:t>；</a:t>
            </a:r>
            <a:r>
              <a:rPr lang="zh-CN" altLang="en-US" b="1" dirty="0" smtClean="0">
                <a:solidFill>
                  <a:srgbClr val="FF3300"/>
                </a:solidFill>
              </a:rPr>
              <a:t>审核</a:t>
            </a:r>
            <a:r>
              <a:rPr lang="zh-CN" altLang="en-US" b="1" dirty="0">
                <a:solidFill>
                  <a:srgbClr val="FF3300"/>
                </a:solidFill>
              </a:rPr>
              <a:t>不通过，流程结束，下学期</a:t>
            </a:r>
            <a:r>
              <a:rPr lang="zh-CN" altLang="en-US" b="1" dirty="0" smtClean="0">
                <a:solidFill>
                  <a:srgbClr val="FF3300"/>
                </a:solidFill>
              </a:rPr>
              <a:t>重做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FF0000"/>
                </a:solidFill>
              </a:rPr>
              <a:t>第二</a:t>
            </a:r>
            <a:r>
              <a:rPr lang="zh-CN" altLang="en-US" b="1" dirty="0">
                <a:solidFill>
                  <a:srgbClr val="FF0000"/>
                </a:solidFill>
              </a:rPr>
              <a:t>次检测不通过，流程结束，下学期重做。</a:t>
            </a: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pPr algn="ctr"/>
            <a:r>
              <a:rPr lang="zh-CN" alt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诚信 是基础</a:t>
            </a:r>
            <a:r>
              <a:rPr lang="zh-CN" alt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endParaRPr lang="en-US" altLang="zh-CN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54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409700"/>
            <a:ext cx="6477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7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899592" y="1916832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2F50A1"/>
                </a:solidFill>
                <a:cs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2F50A1"/>
                </a:solidFill>
                <a:cs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教学秘书操作“</a:t>
            </a:r>
            <a:r>
              <a:rPr lang="zh-CN" altLang="en-US" sz="2400" b="1" dirty="0">
                <a:solidFill>
                  <a:srgbClr val="2F50A1"/>
                </a:solidFill>
              </a:rPr>
              <a:t>流转到</a:t>
            </a:r>
            <a:r>
              <a:rPr lang="en-US" altLang="zh-CN" sz="2400" b="1" dirty="0">
                <a:solidFill>
                  <a:srgbClr val="2F50A1"/>
                </a:solidFill>
              </a:rPr>
              <a:t>-</a:t>
            </a:r>
            <a:r>
              <a:rPr lang="zh-CN" altLang="en-US" sz="2400" b="1" dirty="0">
                <a:solidFill>
                  <a:srgbClr val="2F50A1"/>
                </a:solidFill>
              </a:rPr>
              <a:t>退回</a:t>
            </a:r>
            <a:r>
              <a:rPr lang="en-US" altLang="zh-CN" sz="2400" b="1" dirty="0">
                <a:solidFill>
                  <a:srgbClr val="2F50A1"/>
                </a:solidFill>
              </a:rPr>
              <a:t>……”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功能时，请注意流程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截止时间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，谨慎</a:t>
            </a:r>
            <a:r>
              <a:rPr lang="zh-CN" altLang="en-US" sz="2400" b="1" dirty="0">
                <a:solidFill>
                  <a:srgbClr val="2F50A1"/>
                </a:solidFill>
              </a:rPr>
              <a:t>操作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。</a:t>
            </a:r>
            <a:endParaRPr lang="en-US" altLang="zh-CN" sz="2400" b="1" dirty="0" smtClean="0">
              <a:solidFill>
                <a:srgbClr val="2F50A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2F50A1"/>
                </a:solidFill>
              </a:rPr>
              <a:t>10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、论文</a:t>
            </a:r>
            <a:r>
              <a:rPr lang="zh-CN" altLang="en-US" sz="2400" b="1" dirty="0">
                <a:solidFill>
                  <a:srgbClr val="2F50A1"/>
                </a:solidFill>
              </a:rPr>
              <a:t>评审结束、答辩组分配之前必须落实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学生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是否</a:t>
            </a:r>
            <a:r>
              <a:rPr lang="zh-CN" altLang="en-US" sz="2400" b="1" dirty="0">
                <a:solidFill>
                  <a:srgbClr val="FF0000"/>
                </a:solidFill>
              </a:rPr>
              <a:t>申请学位</a:t>
            </a:r>
            <a:r>
              <a:rPr lang="zh-CN" altLang="en-US" sz="2400" b="1" dirty="0">
                <a:solidFill>
                  <a:srgbClr val="2F50A1"/>
                </a:solidFill>
              </a:rPr>
              <a:t>，根据学生是否申请学位来分配答辩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组。</a:t>
            </a:r>
            <a:endParaRPr lang="zh-CN" altLang="en-US" sz="2400" b="1" dirty="0">
              <a:solidFill>
                <a:srgbClr val="2F50A1"/>
              </a:solidFill>
            </a:endParaRPr>
          </a:p>
          <a:p>
            <a:endParaRPr lang="zh-CN" altLang="en-US" sz="2400" b="1" dirty="0">
              <a:solidFill>
                <a:srgbClr val="2F50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8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971600" y="1700808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F50A1"/>
                </a:solidFill>
              </a:rPr>
              <a:t>11</a:t>
            </a:r>
            <a:r>
              <a:rPr lang="zh-CN" altLang="en-US" sz="2400" b="1" dirty="0" smtClean="0">
                <a:solidFill>
                  <a:srgbClr val="2F50A1"/>
                </a:solidFill>
              </a:rPr>
              <a:t>、注意平台公告、群公告通知的内容 </a:t>
            </a:r>
            <a:endParaRPr lang="zh-CN" altLang="en-US" sz="2400" b="1" dirty="0">
              <a:solidFill>
                <a:srgbClr val="2F50A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647" y="4797152"/>
            <a:ext cx="5324475" cy="1181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71600" y="2564904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平台上的重要操作、操作更新、时间截止等重要通知我们会发布公告，凡是强制阅读的公告都是与您有密切关系的，请一定认真阅读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168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635224" y="1844824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四、平台下需要提供的附表</a:t>
            </a:r>
            <a:endParaRPr lang="zh-CN" altLang="en-US" sz="36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1680" y="4841564"/>
            <a:ext cx="7177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附表内容有修改，请一定下载最新模板！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549720"/>
            <a:ext cx="4590057" cy="1211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832" y="4037340"/>
            <a:ext cx="6300032" cy="5382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0734" y="5307093"/>
            <a:ext cx="7105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毕业设计（论文）相关文件的电子版在北京交通大学远程与继续教育学院主页“学习指南” 栏目下的毕业设计指南中下载，网址：         </a:t>
            </a:r>
            <a:r>
              <a:rPr lang="en-US" altLang="zh-CN" dirty="0"/>
              <a:t>http://dis.bjtu.edu.cn/</a:t>
            </a:r>
            <a:r>
              <a:rPr lang="zh-CN" altLang="en-US" dirty="0"/>
              <a:t>或者教学工作</a:t>
            </a:r>
            <a:r>
              <a:rPr lang="en-US" altLang="zh-CN" dirty="0"/>
              <a:t>QQ</a:t>
            </a:r>
            <a:r>
              <a:rPr lang="zh-CN" altLang="en-US" dirty="0"/>
              <a:t>群文件内下载。</a:t>
            </a:r>
          </a:p>
        </p:txBody>
      </p:sp>
    </p:spTree>
    <p:extLst>
      <p:ext uri="{BB962C8B-B14F-4D97-AF65-F5344CB8AC3E}">
        <p14:creationId xmlns:p14="http://schemas.microsoft.com/office/powerpoint/2010/main" val="418230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715579"/>
            <a:ext cx="8877300" cy="2800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7544" y="1700808"/>
            <a:ext cx="85892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请注意答辩形式的填写：</a:t>
            </a:r>
            <a:endParaRPr lang="en-US" altLang="zh-CN" sz="28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、北交大答辩</a:t>
            </a:r>
            <a:endParaRPr lang="en-US" altLang="zh-CN" sz="28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、自行组织答辩</a:t>
            </a:r>
            <a:endParaRPr lang="zh-CN" altLang="en-US" sz="28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81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755576" y="1628800"/>
            <a:ext cx="820891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申请现场答辩需写明各专业申请人数，审核通过后方可组织安排。</a:t>
            </a:r>
            <a:endParaRPr lang="en-US" altLang="zh-CN" sz="28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dirty="0" smtClean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en-US" altLang="zh-CN" sz="24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现场答辩成绩只能为两档 ：</a:t>
            </a:r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及格与不及格；其他无效。 </a:t>
            </a:r>
            <a:endParaRPr lang="zh-CN" altLang="en-US" sz="2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3789040"/>
            <a:ext cx="5638546" cy="164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8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27584" y="198884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五、答辩注意事项：</a:t>
            </a:r>
            <a:endParaRPr lang="zh-CN" altLang="en-US" sz="36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2780928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 smtClean="0"/>
              <a:t>、学生准备</a:t>
            </a:r>
            <a:r>
              <a:rPr lang="en-US" altLang="zh-CN" dirty="0" smtClean="0"/>
              <a:t>10-15</a:t>
            </a:r>
            <a:r>
              <a:rPr lang="zh-CN" altLang="en-US" dirty="0" smtClean="0"/>
              <a:t>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，主要强调论文中“自己所做所</a:t>
            </a:r>
            <a:r>
              <a:rPr lang="zh-CN" altLang="en-US" dirty="0"/>
              <a:t>想”，忌堆砌文字图表，宜用简洁明了</a:t>
            </a:r>
            <a:r>
              <a:rPr lang="zh-CN" altLang="en-US" dirty="0" smtClean="0"/>
              <a:t>图解。答辩自述</a:t>
            </a:r>
            <a:r>
              <a:rPr lang="en-US" altLang="zh-CN" dirty="0" smtClean="0"/>
              <a:t>5-10</a:t>
            </a:r>
            <a:r>
              <a:rPr lang="zh-CN" altLang="en-US" dirty="0" smtClean="0"/>
              <a:t>分钟，有条理有重点。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、答辩前测试好电脑摄像头</a:t>
            </a:r>
            <a:r>
              <a:rPr lang="zh-CN" altLang="en-US" dirty="0"/>
              <a:t>、耳机和麦克，确保音像传输顺畅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、必须使用</a:t>
            </a:r>
            <a:r>
              <a:rPr lang="zh-CN" altLang="en-US" dirty="0" smtClean="0">
                <a:solidFill>
                  <a:srgbClr val="FF0000"/>
                </a:solidFill>
              </a:rPr>
              <a:t>电脑答辩</a:t>
            </a:r>
            <a:r>
              <a:rPr lang="zh-CN" altLang="en-US" dirty="0" smtClean="0"/>
              <a:t>，华望云答辩需</a:t>
            </a:r>
            <a:r>
              <a:rPr lang="zh-CN" altLang="en-US" dirty="0"/>
              <a:t>提前上传答辩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4</a:t>
            </a:r>
            <a:r>
              <a:rPr lang="zh-CN" altLang="en-US" dirty="0" smtClean="0"/>
              <a:t>、答辩会议室登陆昵称注明身份。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5</a:t>
            </a:r>
            <a:r>
              <a:rPr lang="zh-CN" altLang="en-US" dirty="0" smtClean="0"/>
              <a:t>、学习</a:t>
            </a:r>
            <a:r>
              <a:rPr lang="zh-CN" altLang="en-US" dirty="0"/>
              <a:t>中心的老师在本中心学生答辩</a:t>
            </a:r>
            <a:r>
              <a:rPr lang="zh-CN" altLang="en-US" dirty="0" smtClean="0"/>
              <a:t>时须全程</a:t>
            </a:r>
            <a:r>
              <a:rPr lang="zh-CN" altLang="en-US" dirty="0"/>
              <a:t>登陆，监督、协调。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6</a:t>
            </a:r>
            <a:r>
              <a:rPr lang="zh-CN" altLang="en-US" dirty="0"/>
              <a:t>、非当天参加答辩的学生在答辩时间不要进入</a:t>
            </a:r>
            <a:r>
              <a:rPr lang="zh-CN" altLang="en-US" dirty="0" smtClean="0"/>
              <a:t>答辩会议室。不要</a:t>
            </a:r>
            <a:r>
              <a:rPr lang="zh-CN" altLang="en-US" dirty="0"/>
              <a:t>抢答，老师会按照名单授予</a:t>
            </a:r>
            <a:r>
              <a:rPr lang="zh-CN" altLang="en-US" dirty="0" smtClean="0"/>
              <a:t>权限答辩</a:t>
            </a:r>
            <a:r>
              <a:rPr lang="zh-CN" altLang="en-US" dirty="0"/>
              <a:t>。答辩</a:t>
            </a:r>
            <a:r>
              <a:rPr lang="zh-CN" altLang="en-US" dirty="0" smtClean="0"/>
              <a:t>结束</a:t>
            </a:r>
            <a:r>
              <a:rPr lang="zh-CN" altLang="en-US" dirty="0"/>
              <a:t>退出答辩会议室。</a:t>
            </a:r>
          </a:p>
        </p:txBody>
      </p:sp>
    </p:spTree>
    <p:extLst>
      <p:ext uri="{BB962C8B-B14F-4D97-AF65-F5344CB8AC3E}">
        <p14:creationId xmlns:p14="http://schemas.microsoft.com/office/powerpoint/2010/main" val="276375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" y="1501775"/>
            <a:ext cx="8839200" cy="1927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2020-2021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（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2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）网络教育本科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/>
            </a:r>
            <a:b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</a:b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毕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业设计（论文）工作总结</a:t>
            </a:r>
            <a:endParaRPr kumimoji="0" lang="zh-CN" altLang="zh-CN" sz="36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066800" y="4941168"/>
            <a:ext cx="7010400" cy="1524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D2D8A"/>
              </a:buClr>
              <a:buSzTx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宋体" panose="02010600030101010101" pitchFamily="2" charset="-122"/>
                <a:ea typeface="华文新魏" panose="02010800040101010101" pitchFamily="2" charset="-122"/>
                <a:cs typeface="+mn-cs"/>
              </a:rPr>
              <a:t>北京交通大学远程与继续教育学院</a:t>
            </a:r>
            <a:endParaRPr kumimoji="0" lang="en-US" altLang="zh-CN" b="1" i="0" u="none" strike="noStrike" kern="0" cap="none" spc="0" normalizeH="0" baseline="0" noProof="0" dirty="0" smtClean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宋体" panose="02010600030101010101" pitchFamily="2" charset="-122"/>
              <a:ea typeface="华文新魏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D2D8A"/>
              </a:buClr>
              <a:buSzTx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宋体" panose="02010600030101010101" pitchFamily="2" charset="-122"/>
                <a:ea typeface="华文新魏" panose="02010800040101010101" pitchFamily="2" charset="-122"/>
                <a:cs typeface="+mn-cs"/>
              </a:rPr>
              <a:t>教学服务中心</a:t>
            </a:r>
            <a:endParaRPr kumimoji="0" lang="en-US" altLang="zh-CN" b="1" i="0" u="none" strike="noStrike" kern="0" cap="none" spc="0" normalizeH="0" baseline="0" noProof="0" dirty="0" smtClean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宋体" panose="02010600030101010101" pitchFamily="2" charset="-122"/>
              <a:ea typeface="华文新魏" panose="02010800040101010101" pitchFamily="2" charset="-122"/>
              <a:cs typeface="+mn-cs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D2D8A"/>
              </a:buClr>
              <a:buSzTx/>
              <a:defRPr/>
            </a:pPr>
            <a:endParaRPr kumimoji="0" lang="en-US" altLang="zh-CN" b="1" i="0" u="none" strike="noStrike" kern="0" cap="none" spc="0" normalizeH="0" baseline="0" noProof="0" dirty="0" smtClean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宋体" panose="02010600030101010101" pitchFamily="2" charset="-122"/>
              <a:ea typeface="华文新魏" panose="02010800040101010101" pitchFamily="2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D2D8A"/>
              </a:buClr>
              <a:buSzTx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宋体" panose="02010600030101010101" pitchFamily="2" charset="-122"/>
                <a:ea typeface="华文新魏" panose="02010800040101010101" pitchFamily="2" charset="-122"/>
                <a:cs typeface="+mn-cs"/>
              </a:rPr>
              <a:t>2021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宋体" panose="02010600030101010101" pitchFamily="2" charset="-122"/>
                <a:ea typeface="华文新魏" panose="02010800040101010101" pitchFamily="2" charset="-122"/>
                <a:cs typeface="+mn-cs"/>
              </a:rPr>
              <a:t>年</a:t>
            </a: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宋体" panose="02010600030101010101" pitchFamily="2" charset="-122"/>
                <a:ea typeface="华文新魏" panose="02010800040101010101" pitchFamily="2" charset="-122"/>
                <a:cs typeface="+mn-cs"/>
              </a:rPr>
              <a:t>6</a:t>
            </a: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宋体" panose="02010600030101010101" pitchFamily="2" charset="-122"/>
                <a:ea typeface="华文新魏" panose="02010800040101010101" pitchFamily="2" charset="-122"/>
                <a:cs typeface="+mn-cs"/>
              </a:rPr>
              <a:t>月</a:t>
            </a:r>
            <a:endParaRPr kumimoji="0" lang="zh-CN" altLang="zh-CN" b="1" i="0" u="none" strike="noStrike" kern="0" cap="none" spc="0" normalizeH="0" baseline="0" noProof="0" dirty="0" smtClean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宋体" panose="0201060003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899592" y="1405037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solidFill>
                  <a:srgbClr val="2F50A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六、其他重点工作：</a:t>
            </a:r>
            <a:endParaRPr lang="en-US" altLang="zh-CN" sz="3600" dirty="0">
              <a:solidFill>
                <a:srgbClr val="2F50A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b="1" dirty="0" smtClean="0">
                <a:solidFill>
                  <a:srgbClr val="FF0000"/>
                </a:solidFill>
              </a:rPr>
              <a:t>已录入</a:t>
            </a:r>
            <a:r>
              <a:rPr lang="zh-CN" altLang="en-US" dirty="0" smtClean="0"/>
              <a:t>答辩成绩的</a:t>
            </a:r>
            <a:r>
              <a:rPr lang="zh-CN" altLang="en-US" b="1" dirty="0" smtClean="0">
                <a:solidFill>
                  <a:srgbClr val="FF0000"/>
                </a:solidFill>
              </a:rPr>
              <a:t>未毕业</a:t>
            </a:r>
            <a:r>
              <a:rPr lang="zh-CN" altLang="en-US" dirty="0" smtClean="0"/>
              <a:t>学生</a:t>
            </a:r>
            <a:r>
              <a:rPr lang="zh-CN" altLang="en-US" b="1" dirty="0" smtClean="0">
                <a:solidFill>
                  <a:srgbClr val="FF0000"/>
                </a:solidFill>
              </a:rPr>
              <a:t>不能</a:t>
            </a:r>
            <a:r>
              <a:rPr lang="zh-CN" altLang="en-US" dirty="0" smtClean="0"/>
              <a:t>重复参加答辩。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b="1" dirty="0" smtClean="0">
                <a:solidFill>
                  <a:srgbClr val="FF0000"/>
                </a:solidFill>
              </a:rPr>
              <a:t>已毕业申请学位答辩</a:t>
            </a:r>
            <a:r>
              <a:rPr lang="zh-CN" altLang="en-US" dirty="0" smtClean="0"/>
              <a:t>的学生论文及成绩单请在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日程安排</a:t>
            </a:r>
            <a:r>
              <a:rPr lang="en-US" altLang="zh-CN" dirty="0" smtClean="0"/>
              <a:t>》</a:t>
            </a:r>
            <a:r>
              <a:rPr lang="zh-CN" altLang="en-US" dirty="0"/>
              <a:t>中的</a:t>
            </a:r>
            <a:r>
              <a:rPr lang="zh-CN" altLang="en-US" dirty="0" smtClean="0"/>
              <a:t>时间截止之前发送至学院邮箱，</a:t>
            </a:r>
            <a:r>
              <a:rPr lang="zh-CN" altLang="en-US" b="1" dirty="0" smtClean="0">
                <a:solidFill>
                  <a:srgbClr val="FF0000"/>
                </a:solidFill>
              </a:rPr>
              <a:t>不</a:t>
            </a:r>
            <a:r>
              <a:rPr lang="zh-CN" altLang="en-US" b="1" dirty="0">
                <a:solidFill>
                  <a:srgbClr val="FF0000"/>
                </a:solidFill>
              </a:rPr>
              <a:t>需要上传</a:t>
            </a:r>
            <a:r>
              <a:rPr lang="zh-CN" altLang="en-US" b="1" dirty="0" smtClean="0">
                <a:solidFill>
                  <a:srgbClr val="FF0000"/>
                </a:solidFill>
              </a:rPr>
              <a:t>平台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888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618" y="1136284"/>
            <a:ext cx="5641582" cy="558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719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259632" y="1323347"/>
            <a:ext cx="65344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关于毕业设计二次答辩成绩的有关通知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各校外学习中心、函授辅导站、教学点：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根据《北京交通大学学历继续教育学生学籍管理规定》（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版）第七章第二十五条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本科毕业设计（论文）不及格或专科毕业实习（调研）报告不合格的学生不得毕业，需随下一年级重新撰写毕业设计（论文）或毕业实习（调研）报告。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因此，对于毕业设计（论文）成绩为</a:t>
            </a:r>
            <a:r>
              <a:rPr lang="zh-CN" altLang="zh-CN" sz="1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合格或中等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的未毕业学生，不允许参加二次答辩。如果是毕业设计（论文）成绩为</a:t>
            </a:r>
            <a:r>
              <a:rPr lang="zh-CN" altLang="zh-CN" sz="1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合格或中等的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已毕业学生，在毕业一年内可在教务部张涛老师处报名参加《已毕业本科学生申请论文答辩》。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如出现毕业设计（论文）成绩为</a:t>
            </a:r>
            <a:r>
              <a:rPr lang="zh-CN" altLang="zh-CN" sz="1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合格或中等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的未毕业学生参加二次毕业论文答辩，或设计（论文）成绩为</a:t>
            </a:r>
            <a:r>
              <a:rPr lang="zh-CN" altLang="zh-CN" sz="16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合格或中等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的已毕业学生，未在张涛老师处报名的，二次答辩论文成绩无效不予上传平台。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请各校外学习中心、函授辅导站、教学点负责老师认真把关，并通知学生。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16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北京交通大学远程与继续教育学院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16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教务部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16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16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教学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服务中心</a:t>
            </a: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</a:t>
            </a:r>
            <a:endParaRPr lang="zh-CN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16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2020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22</a:t>
            </a:r>
            <a:r>
              <a:rPr lang="zh-CN" altLang="zh-CN" sz="1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0050772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A2D63-FFAB-4F3F-B353-10F238CCD00F}" type="slidenum">
              <a:rPr lang="en-US" altLang="zh-CN" smtClean="0"/>
              <a:pPr>
                <a:defRPr/>
              </a:pPr>
              <a:t>33</a:t>
            </a:fld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1500174"/>
            <a:ext cx="821533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DA1F28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3200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29</a:t>
            </a: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日（上午）车辆工程专业毕业设计指导讲座</a:t>
            </a:r>
            <a:endParaRPr lang="en-US" altLang="zh-CN" sz="3200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3200" b="1" kern="0" dirty="0" smtClean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基于平台的指导教师培训</a:t>
            </a: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466725" marR="0" lvl="0" indent="-4667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学术诚信讲座</a:t>
            </a:r>
            <a:endParaRPr lang="en-US" altLang="zh-CN" sz="32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marL="590550" marR="0" lvl="0" indent="-5905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zh-CN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DA1F28">
                  <a:lumMod val="7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8662" y="1285860"/>
            <a:ext cx="6858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6725" marR="0" lvl="0" indent="-46672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4400" b="1" kern="0" dirty="0" smtClean="0">
                <a:solidFill>
                  <a:srgbClr val="133984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培训活动预告</a:t>
            </a:r>
            <a:endParaRPr lang="en-US" altLang="zh-CN" sz="4400" b="1" kern="0" dirty="0">
              <a:solidFill>
                <a:srgbClr val="133984"/>
              </a:solidFill>
              <a:latin typeface="宋体" panose="0201060003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1040188" y="14019115"/>
            <a:ext cx="1215323" cy="1917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   </a:t>
            </a:r>
            <a:r>
              <a:rPr lang="en-US" altLang="zh-CN" sz="36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2021</a:t>
            </a:r>
            <a:r>
              <a:rPr lang="zh-CN" altLang="en-US" sz="36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年</a:t>
            </a:r>
            <a:endParaRPr lang="en-US" altLang="zh-CN" sz="3600" b="1" dirty="0" smtClean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让我们互相信任</a:t>
            </a:r>
            <a:endParaRPr lang="en-US" altLang="zh-CN" sz="3200" b="1" dirty="0" smtClean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 互相支持</a:t>
            </a:r>
            <a:endParaRPr lang="en-US" altLang="zh-CN" sz="3200" b="1" dirty="0" smtClean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</a:t>
            </a:r>
            <a:r>
              <a:rPr lang="zh-CN" altLang="en-US" sz="32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携手同心</a:t>
            </a:r>
            <a:endParaRPr lang="en-US" altLang="zh-CN" sz="3200" b="1" dirty="0" smtClean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</a:t>
            </a:r>
            <a:r>
              <a:rPr lang="zh-CN" altLang="en-US" sz="3200" b="1" dirty="0" smtClean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取得长足进步！</a:t>
            </a:r>
            <a:endParaRPr lang="en-US" altLang="zh-CN" sz="3200" b="1" dirty="0" smtClean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    </a:t>
            </a:r>
          </a:p>
          <a:p>
            <a:pPr>
              <a:lnSpc>
                <a:spcPct val="200000"/>
              </a:lnSpc>
            </a:pPr>
            <a:endParaRPr lang="zh-CN" altLang="en-US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0086" y="14086184"/>
            <a:ext cx="6426714" cy="85689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3" y="1124744"/>
            <a:ext cx="4198715" cy="559828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44008" y="2132856"/>
            <a:ext cx="428835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2F50A1"/>
                </a:solidFill>
                <a:latin typeface="Gungsuh" panose="02030600000101010101" pitchFamily="18" charset="-127"/>
                <a:ea typeface="Gungsuh" panose="02030600000101010101" pitchFamily="18" charset="-127"/>
                <a:cs typeface="Aharoni" panose="02010803020104030203" pitchFamily="2" charset="-79"/>
              </a:rPr>
              <a:t>祝：老师们工作顺利！</a:t>
            </a:r>
            <a:endParaRPr lang="en-US" altLang="zh-CN" sz="3200" b="1" dirty="0" smtClean="0">
              <a:solidFill>
                <a:srgbClr val="2F50A1"/>
              </a:solidFill>
              <a:latin typeface="Gungsuh" panose="02030600000101010101" pitchFamily="18" charset="-127"/>
              <a:ea typeface="Gungsuh" panose="02030600000101010101" pitchFamily="18" charset="-127"/>
              <a:cs typeface="Aharoni" panose="02010803020104030203" pitchFamily="2" charset="-79"/>
            </a:endParaRPr>
          </a:p>
          <a:p>
            <a:endParaRPr lang="en-US" altLang="zh-CN" sz="3200" b="1" dirty="0">
              <a:solidFill>
                <a:srgbClr val="2F50A1"/>
              </a:solidFill>
              <a:latin typeface="Gungsuh" panose="02030600000101010101" pitchFamily="18" charset="-127"/>
              <a:ea typeface="Gungsuh" panose="02030600000101010101" pitchFamily="18" charset="-127"/>
              <a:cs typeface="Aharoni" panose="02010803020104030203" pitchFamily="2" charset="-79"/>
            </a:endParaRPr>
          </a:p>
          <a:p>
            <a:endParaRPr lang="en-US" altLang="zh-CN" sz="3200" b="1" dirty="0" smtClean="0">
              <a:solidFill>
                <a:srgbClr val="2F50A1"/>
              </a:solidFill>
              <a:latin typeface="Gungsuh" panose="02030600000101010101" pitchFamily="18" charset="-127"/>
              <a:ea typeface="Gungsuh" panose="02030600000101010101" pitchFamily="18" charset="-127"/>
              <a:cs typeface="Aharoni" panose="02010803020104030203" pitchFamily="2" charset="-79"/>
            </a:endParaRPr>
          </a:p>
          <a:p>
            <a:r>
              <a:rPr lang="zh-CN" altLang="en-US" sz="3200" b="1" dirty="0" smtClean="0">
                <a:solidFill>
                  <a:srgbClr val="2F50A1"/>
                </a:solidFill>
                <a:latin typeface="Gungsuh" panose="02030600000101010101" pitchFamily="18" charset="-127"/>
                <a:ea typeface="Gungsuh" panose="02030600000101010101" pitchFamily="18" charset="-127"/>
                <a:cs typeface="Aharoni" panose="02010803020104030203" pitchFamily="2" charset="-79"/>
              </a:rPr>
              <a:t>祝：同学们再创佳绩！</a:t>
            </a:r>
            <a:endParaRPr lang="zh-CN" altLang="en-US" sz="3200" b="1" dirty="0">
              <a:solidFill>
                <a:srgbClr val="2F50A1"/>
              </a:solidFill>
              <a:latin typeface="Gungsuh" panose="02030600000101010101" pitchFamily="18" charset="-127"/>
              <a:ea typeface="Gungsuh" panose="02030600000101010101" pitchFamily="18" charset="-127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346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MH_Others_1"/>
          <p:cNvSpPr/>
          <p:nvPr>
            <p:custDataLst>
              <p:tags r:id="rId2"/>
            </p:custDataLst>
          </p:nvPr>
        </p:nvSpPr>
        <p:spPr>
          <a:xfrm>
            <a:off x="884711" y="2466464"/>
            <a:ext cx="2044489" cy="204448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MH_Others_2"/>
          <p:cNvSpPr/>
          <p:nvPr>
            <p:custDataLst>
              <p:tags r:id="rId3"/>
            </p:custDataLst>
          </p:nvPr>
        </p:nvSpPr>
        <p:spPr>
          <a:xfrm>
            <a:off x="68553" y="1643050"/>
            <a:ext cx="3721899" cy="3721898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MH_Others_3"/>
          <p:cNvSpPr/>
          <p:nvPr>
            <p:custDataLst>
              <p:tags r:id="rId4"/>
            </p:custDataLst>
          </p:nvPr>
        </p:nvSpPr>
        <p:spPr>
          <a:xfrm>
            <a:off x="1026286" y="2626276"/>
            <a:ext cx="1744466" cy="174446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4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Entry_1">
            <a:hlinkClick r:id="rId10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83091" y="2189511"/>
            <a:ext cx="5390630" cy="76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32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2020-2021(2) </a:t>
            </a:r>
            <a:r>
              <a:rPr lang="zh-CN" altLang="en-US" sz="32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毕设工作概况</a:t>
            </a:r>
          </a:p>
        </p:txBody>
      </p:sp>
      <p:sp>
        <p:nvSpPr>
          <p:cNvPr id="15" name="MH_Number_1">
            <a:hlinkClick r:id="rId10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035669" y="2127538"/>
            <a:ext cx="967824" cy="85983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zh-CN" altLang="en-US" sz="3600" dirty="0">
                <a:solidFill>
                  <a:srgbClr val="58B6C0">
                    <a:lumMod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17" name="MH_Number_2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3070775" y="3717032"/>
            <a:ext cx="967824" cy="89165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/>
            <a:r>
              <a:rPr lang="zh-CN" altLang="en-US" sz="3600" dirty="0">
                <a:solidFill>
                  <a:srgbClr val="58B6C0">
                    <a:lumMod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14" name="MH_Entry_1">
            <a:hlinkClick r:id="rId10" action="ppaction://hlinksldjump"/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38599" y="3840970"/>
            <a:ext cx="5299406" cy="76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0" bIns="0" anchor="ctr" anchorCtr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2021-2022(1)  </a:t>
            </a:r>
            <a:r>
              <a:rPr lang="zh-CN" altLang="en-US" sz="320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毕设工作安排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206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0032" y="1523760"/>
            <a:ext cx="4283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与时俱进   勇于</a:t>
            </a:r>
            <a:r>
              <a:rPr lang="zh-CN" altLang="en-US" sz="36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开拓 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en-US" altLang="zh-CN" sz="2400" b="1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感谢学习中心的领导、老师们的支持与配合！</a:t>
            </a:r>
            <a:endParaRPr lang="en-US" altLang="zh-CN" sz="3200" b="1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en-US" altLang="zh-CN" sz="3200" b="1" dirty="0" smtClean="0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感谢所有</a:t>
            </a:r>
            <a:r>
              <a:rPr lang="zh-CN" altLang="en-US" sz="3200" b="1" dirty="0" smtClean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指导教师、评阅教师和答辩教师们</a:t>
            </a:r>
            <a:r>
              <a:rPr lang="zh-CN" altLang="en-US" sz="3200" b="1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的辛苦工作</a:t>
            </a:r>
            <a:r>
              <a:rPr lang="zh-CN" altLang="en-US" sz="32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32734"/>
            <a:ext cx="4732265" cy="582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5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6F598CE-35F3-48A0-B610-B538591EB235}"/>
              </a:ext>
            </a:extLst>
          </p:cNvPr>
          <p:cNvSpPr txBox="1"/>
          <p:nvPr/>
        </p:nvSpPr>
        <p:spPr>
          <a:xfrm>
            <a:off x="491414" y="1316945"/>
            <a:ext cx="8004786" cy="36933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38764" y="1621488"/>
            <a:ext cx="7157436" cy="1773476"/>
            <a:chOff x="20726" y="1351865"/>
            <a:chExt cx="5368469" cy="2364635"/>
          </a:xfrm>
        </p:grpSpPr>
        <p:sp>
          <p:nvSpPr>
            <p:cNvPr id="17" name="TextBox 76"/>
            <p:cNvSpPr txBox="1"/>
            <p:nvPr/>
          </p:nvSpPr>
          <p:spPr>
            <a:xfrm>
              <a:off x="231514" y="2772652"/>
              <a:ext cx="5157681" cy="943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sz="4000" dirty="0" smtClean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2020-2021(2) </a:t>
              </a:r>
              <a:r>
                <a:rPr lang="zh-CN" altLang="en-US" sz="4000" dirty="0" smtClean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毕设</a:t>
              </a:r>
              <a:r>
                <a:rPr lang="zh-CN" altLang="en-US" sz="4000" dirty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工作概况</a:t>
              </a:r>
            </a:p>
          </p:txBody>
        </p:sp>
        <p:sp>
          <p:nvSpPr>
            <p:cNvPr id="19" name="TextBox 76"/>
            <p:cNvSpPr txBox="1"/>
            <p:nvPr/>
          </p:nvSpPr>
          <p:spPr>
            <a:xfrm>
              <a:off x="20726" y="1351865"/>
              <a:ext cx="117436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dirty="0">
                <a:solidFill>
                  <a:srgbClr val="58B6C0">
                    <a:lumMod val="5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5DCB517-9B68-4A7D-9CE3-26CD26E7A6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414" y="3777386"/>
            <a:ext cx="1128380" cy="1779797"/>
          </a:xfrm>
          <a:prstGeom prst="rect">
            <a:avLst/>
          </a:prstGeom>
        </p:spPr>
      </p:pic>
      <p:sp>
        <p:nvSpPr>
          <p:cNvPr id="8" name="TextBox 76"/>
          <p:cNvSpPr txBox="1"/>
          <p:nvPr/>
        </p:nvSpPr>
        <p:spPr>
          <a:xfrm>
            <a:off x="1619794" y="1621488"/>
            <a:ext cx="156513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50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A2D63-FFAB-4F3F-B353-10F238CCD00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827584" y="1412776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000" dirty="0">
                <a:ea typeface="微软雅黑" panose="020B0503020204020204" pitchFamily="34" charset="-122"/>
              </a:rPr>
              <a:t>1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共计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5060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名学生在论文平台提交论文进行查重检测 ，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4570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名同学通过检测，合格率为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90.31%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000" dirty="0" smtClean="0"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共计完成</a:t>
            </a:r>
            <a:r>
              <a:rPr lang="en-US" altLang="zh-CN" sz="2000" dirty="0" smtClean="0">
                <a:solidFill>
                  <a:srgbClr val="FF0000"/>
                </a:solidFill>
              </a:rPr>
              <a:t>4579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名</a:t>
            </a:r>
            <a:r>
              <a:rPr lang="zh-CN" altLang="en-US" sz="2000" dirty="0">
                <a:ea typeface="微软雅黑" panose="020B0503020204020204" pitchFamily="34" charset="-122"/>
              </a:rPr>
              <a:t>学生的毕业设计（论文）的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评审工作，其中在论文平台评审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4415</a:t>
            </a:r>
            <a:r>
              <a:rPr lang="zh-CN" altLang="en-US" sz="2000" dirty="0" smtClean="0">
                <a:ea typeface="微软雅黑" panose="020B0503020204020204" pitchFamily="34" charset="-122"/>
              </a:rPr>
              <a:t>篇论文。</a:t>
            </a:r>
            <a:r>
              <a:rPr lang="en-US" altLang="zh-CN" sz="2000" dirty="0">
                <a:ea typeface="微软雅黑" panose="020B0503020204020204" pitchFamily="34" charset="-122"/>
              </a:rPr>
              <a:t/>
            </a:r>
            <a:br>
              <a:rPr lang="en-US" altLang="zh-CN" sz="2000" dirty="0">
                <a:ea typeface="微软雅黑" panose="020B0503020204020204" pitchFamily="34" charset="-122"/>
              </a:rPr>
            </a:br>
            <a:r>
              <a:rPr lang="en-US" altLang="zh-CN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3.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864 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名</a:t>
            </a:r>
            <a:r>
              <a:rPr lang="zh-CN" altLang="en-US" sz="2000" dirty="0">
                <a:solidFill>
                  <a:srgbClr val="002060"/>
                </a:solidFill>
                <a:ea typeface="微软雅黑" panose="020B0503020204020204" pitchFamily="34" charset="-122"/>
              </a:rPr>
              <a:t>学生参加学院网络视频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答辩；</a:t>
            </a:r>
            <a:r>
              <a:rPr lang="en-US" altLang="zh-CN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431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名学生获得</a:t>
            </a:r>
            <a:r>
              <a:rPr lang="zh-CN" altLang="en-US" sz="2000" dirty="0">
                <a:solidFill>
                  <a:srgbClr val="002060"/>
                </a:solidFill>
                <a:ea typeface="微软雅黑" panose="020B0503020204020204" pitchFamily="34" charset="-122"/>
              </a:rPr>
              <a:t>良好答辩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成绩；</a:t>
            </a:r>
            <a:endParaRPr lang="en-US" altLang="zh-CN" sz="2000" dirty="0" smtClean="0">
              <a:solidFill>
                <a:srgbClr val="002060"/>
              </a:solidFill>
              <a:ea typeface="微软雅黑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000" dirty="0" smtClean="0">
                <a:solidFill>
                  <a:srgbClr val="002060"/>
                </a:solidFill>
              </a:rPr>
              <a:t>4.</a:t>
            </a:r>
            <a:r>
              <a:rPr lang="en-US" altLang="zh-CN" sz="2000" dirty="0" smtClean="0">
                <a:solidFill>
                  <a:srgbClr val="FF0000"/>
                </a:solidFill>
              </a:rPr>
              <a:t>36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个</a:t>
            </a:r>
            <a:r>
              <a:rPr lang="zh-CN" altLang="en-US" sz="2000" dirty="0">
                <a:solidFill>
                  <a:srgbClr val="002060"/>
                </a:solidFill>
                <a:ea typeface="微软雅黑" panose="020B0503020204020204" pitchFamily="34" charset="-122"/>
              </a:rPr>
              <a:t>校外学习中心参加现场毕设答辩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，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3137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名</a:t>
            </a:r>
            <a:r>
              <a:rPr lang="zh-CN" altLang="en-US" sz="2000" dirty="0">
                <a:solidFill>
                  <a:srgbClr val="002060"/>
                </a:solidFill>
                <a:ea typeface="微软雅黑" panose="020B0503020204020204" pitchFamily="34" charset="-122"/>
              </a:rPr>
              <a:t>学生参加</a:t>
            </a:r>
            <a:r>
              <a:rPr lang="zh-CN" altLang="en-US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答辩，</a:t>
            </a:r>
            <a:r>
              <a:rPr lang="zh-CN" altLang="zh-CN" sz="2000" dirty="0">
                <a:solidFill>
                  <a:srgbClr val="002060"/>
                </a:solidFill>
                <a:ea typeface="微软雅黑" panose="020B0503020204020204" pitchFamily="34" charset="-122"/>
              </a:rPr>
              <a:t>答辩成绩为“合格及以上”的人数</a:t>
            </a:r>
            <a:r>
              <a:rPr lang="zh-CN" altLang="zh-CN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为</a:t>
            </a:r>
            <a:r>
              <a:rPr lang="en-US" altLang="zh-CN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3121</a:t>
            </a:r>
            <a:r>
              <a:rPr lang="zh-CN" altLang="zh-CN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人</a:t>
            </a:r>
            <a:r>
              <a:rPr lang="zh-CN" altLang="zh-CN" sz="2000" dirty="0">
                <a:solidFill>
                  <a:srgbClr val="002060"/>
                </a:solidFill>
                <a:ea typeface="微软雅黑" panose="020B0503020204020204" pitchFamily="34" charset="-122"/>
              </a:rPr>
              <a:t>，合格率为</a:t>
            </a:r>
            <a:r>
              <a:rPr lang="en-US" altLang="zh-CN" sz="2000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99.5</a:t>
            </a:r>
            <a:r>
              <a:rPr lang="en-US" altLang="zh-CN" sz="2000" dirty="0" smtClean="0">
                <a:solidFill>
                  <a:srgbClr val="002060"/>
                </a:solidFill>
                <a:ea typeface="微软雅黑" panose="020B0503020204020204" pitchFamily="34" charset="-122"/>
              </a:rPr>
              <a:t>%.,</a:t>
            </a:r>
            <a:r>
              <a:rPr lang="en-US" altLang="zh-CN" sz="2000" dirty="0">
                <a:solidFill>
                  <a:srgbClr val="FF0000"/>
                </a:solidFill>
                <a:ea typeface="微软雅黑" panose="020B0503020204020204" pitchFamily="34" charset="-122"/>
              </a:rPr>
              <a:t/>
            </a:r>
            <a:br>
              <a:rPr lang="en-US" altLang="zh-CN" sz="2000" dirty="0">
                <a:solidFill>
                  <a:srgbClr val="FF0000"/>
                </a:solidFill>
                <a:ea typeface="微软雅黑" panose="020B0503020204020204" pitchFamily="34" charset="-122"/>
              </a:rPr>
            </a:br>
            <a:endParaRPr lang="zh-CN" altLang="en-US" sz="20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775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22887" y="870304"/>
            <a:ext cx="52197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</a:rPr>
              <a:t>表   扬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 smtClean="0"/>
              <a:t>论文平台管理积极推进、答辩组织有序的</a:t>
            </a:r>
            <a:r>
              <a:rPr lang="zh-CN" altLang="en-US" sz="1400" dirty="0"/>
              <a:t>学习中心</a:t>
            </a:r>
            <a:r>
              <a:rPr lang="zh-CN" altLang="en-US" sz="1400" dirty="0" smtClean="0"/>
              <a:t>有：</a:t>
            </a:r>
            <a:endParaRPr lang="en-US" altLang="zh-CN" sz="1400" dirty="0" smtClean="0"/>
          </a:p>
          <a:p>
            <a:pPr>
              <a:lnSpc>
                <a:spcPct val="200000"/>
              </a:lnSpc>
            </a:pPr>
            <a:r>
              <a:rPr lang="zh-CN" altLang="en-US" sz="1400" dirty="0" smtClean="0"/>
              <a:t>深圳学习中心、沈铁</a:t>
            </a:r>
            <a:r>
              <a:rPr lang="zh-CN" altLang="en-US" sz="1400" dirty="0"/>
              <a:t>学习中心</a:t>
            </a:r>
            <a:r>
              <a:rPr lang="zh-CN" altLang="en-US" sz="1400" dirty="0" smtClean="0"/>
              <a:t>、太原</a:t>
            </a:r>
            <a:r>
              <a:rPr lang="zh-CN" altLang="en-US" sz="1400" dirty="0"/>
              <a:t>铁路学习</a:t>
            </a:r>
            <a:r>
              <a:rPr lang="zh-CN" altLang="en-US" sz="1400" dirty="0" smtClean="0"/>
              <a:t>中心等校外学习中心。</a:t>
            </a:r>
            <a:endParaRPr lang="en-US" altLang="zh-CN" sz="1400" dirty="0" smtClean="0"/>
          </a:p>
          <a:p>
            <a:pPr>
              <a:lnSpc>
                <a:spcPct val="200000"/>
              </a:lnSpc>
            </a:pPr>
            <a:r>
              <a:rPr lang="zh-CN" altLang="en-US" sz="1400" dirty="0"/>
              <a:t>其中深圳研究院制作了</a:t>
            </a:r>
            <a:r>
              <a:rPr lang="en-US" altLang="zh-CN" sz="1400" dirty="0"/>
              <a:t>《</a:t>
            </a:r>
            <a:r>
              <a:rPr lang="zh-CN" altLang="en-US" sz="1400" dirty="0"/>
              <a:t>平台操作指南</a:t>
            </a:r>
            <a:r>
              <a:rPr lang="en-US" altLang="zh-CN" sz="1400" dirty="0"/>
              <a:t>》</a:t>
            </a:r>
            <a:r>
              <a:rPr lang="zh-CN" altLang="en-US" sz="1400" dirty="0"/>
              <a:t>挂在学习中心网站上，点击率逾万，给广大师生带来</a:t>
            </a:r>
            <a:r>
              <a:rPr lang="zh-CN" altLang="en-US" sz="1400" dirty="0" smtClean="0"/>
              <a:t>帮助；沈铁学习中心组织老师去下属四个站点给指导教师、班主任做论文平台操作培训，培训累计人次</a:t>
            </a:r>
            <a:r>
              <a:rPr lang="en-US" altLang="zh-CN" sz="1400" dirty="0" smtClean="0"/>
              <a:t>70</a:t>
            </a:r>
            <a:r>
              <a:rPr lang="zh-CN" altLang="en-US" sz="1400" dirty="0" smtClean="0"/>
              <a:t>人。       </a:t>
            </a:r>
            <a:endParaRPr lang="zh-CN" altLang="en-US" sz="1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5203134"/>
            <a:ext cx="5219700" cy="1518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7965" y="1996753"/>
            <a:ext cx="296972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9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E7147-A829-45B2-91F4-33DD855C0F21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331640" y="1463686"/>
            <a:ext cx="612068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 dirty="0">
                <a:solidFill>
                  <a:srgbClr val="2F50A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责任 </a:t>
            </a:r>
            <a:r>
              <a:rPr lang="zh-CN" altLang="en-US" sz="6600" dirty="0" smtClean="0">
                <a:solidFill>
                  <a:srgbClr val="2F50A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担当  </a:t>
            </a:r>
            <a:endParaRPr lang="en-US" altLang="zh-CN" sz="6600" dirty="0" smtClean="0">
              <a:solidFill>
                <a:srgbClr val="2F50A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600" dirty="0" smtClean="0">
                <a:solidFill>
                  <a:srgbClr val="2F50A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细心    细致 </a:t>
            </a:r>
            <a:endParaRPr lang="en-US" altLang="zh-CN" sz="6600" dirty="0" smtClean="0">
              <a:solidFill>
                <a:srgbClr val="2F50A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600" dirty="0" smtClean="0">
                <a:solidFill>
                  <a:srgbClr val="2F50A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严谨    严格</a:t>
            </a:r>
            <a:endParaRPr lang="zh-CN" altLang="en-US" sz="6600" dirty="0">
              <a:solidFill>
                <a:srgbClr val="2F50A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1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AUTOCOLOR" val="TRUE"/>
  <p:tag name="MH_TYPE" val="CONTENTS"/>
  <p:tag name="ID" val="62677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OTHERS"/>
  <p:tag name="ID" val="62677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OTHERS"/>
  <p:tag name="ID" val="62677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OTHERS"/>
  <p:tag name="ID" val="62677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ENTRY"/>
  <p:tag name="ID" val="626778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NUMBER"/>
  <p:tag name="ID" val="626778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NUMBER"/>
  <p:tag name="ID" val="626778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7151206"/>
  <p:tag name="MH_LIBRARY" val="CONTENTS"/>
  <p:tag name="MH_TYPE" val="ENTRY"/>
  <p:tag name="ID" val="626778"/>
  <p:tag name="MH_ORDER" val="1"/>
</p:tagLst>
</file>

<file path=ppt/theme/theme1.xml><?xml version="1.0" encoding="utf-8"?>
<a:theme xmlns:a="http://schemas.openxmlformats.org/drawingml/2006/main" name="默认设计模板">
  <a:themeElements>
    <a:clrScheme name="蓝绿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默认设计模板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>
          <a:defRPr sz="2400" b="1" dirty="0" smtClean="0"/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绿">
    <a:dk1>
      <a:sysClr val="windowText" lastClr="000000"/>
    </a:dk1>
    <a:lt1>
      <a:sysClr val="window" lastClr="FFFFFF"/>
    </a:lt1>
    <a:dk2>
      <a:srgbClr val="373545"/>
    </a:dk2>
    <a:lt2>
      <a:srgbClr val="CEDBE6"/>
    </a:lt2>
    <a:accent1>
      <a:srgbClr val="3494BA"/>
    </a:accent1>
    <a:accent2>
      <a:srgbClr val="58B6C0"/>
    </a:accent2>
    <a:accent3>
      <a:srgbClr val="75BDA7"/>
    </a:accent3>
    <a:accent4>
      <a:srgbClr val="7A8C8E"/>
    </a:accent4>
    <a:accent5>
      <a:srgbClr val="84ACB6"/>
    </a:accent5>
    <a:accent6>
      <a:srgbClr val="2683C6"/>
    </a:accent6>
    <a:hlink>
      <a:srgbClr val="6B9F25"/>
    </a:hlink>
    <a:folHlink>
      <a:srgbClr val="9F671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6940</TotalTime>
  <Words>2354</Words>
  <Application>Microsoft Office PowerPoint</Application>
  <PresentationFormat>全屏显示(4:3)</PresentationFormat>
  <Paragraphs>237</Paragraphs>
  <Slides>34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 Unicode MS</vt:lpstr>
      <vt:lpstr>Gungsuh</vt:lpstr>
      <vt:lpstr>方正粗黑宋简体</vt:lpstr>
      <vt:lpstr>方正清刻本悦宋简体</vt:lpstr>
      <vt:lpstr>黑体</vt:lpstr>
      <vt:lpstr>华文行楷</vt:lpstr>
      <vt:lpstr>华文隶书</vt:lpstr>
      <vt:lpstr>华文新魏</vt:lpstr>
      <vt:lpstr>楷体_GB2312</vt:lpstr>
      <vt:lpstr>宋体</vt:lpstr>
      <vt:lpstr>微软雅黑</vt:lpstr>
      <vt:lpstr>Aharoni</vt:lpstr>
      <vt:lpstr>Arial</vt:lpstr>
      <vt:lpstr>Calibri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“十二五”事业发展规划 (初稿 V6.1)</dc:title>
  <dc:creator>cy</dc:creator>
  <cp:lastModifiedBy>Windows User</cp:lastModifiedBy>
  <cp:revision>1466</cp:revision>
  <dcterms:created xsi:type="dcterms:W3CDTF">2011-06-22T06:36:00Z</dcterms:created>
  <dcterms:modified xsi:type="dcterms:W3CDTF">2021-07-16T01:29:19Z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  <property fmtid="{D5CDD505-2E9C-101B-9397-08002B2CF9AE}" pid="3" name="KSORubyTemplateID">
    <vt:lpwstr>2</vt:lpwstr>
  </property>
</Properties>
</file>