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4.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902" r:id="rId2"/>
  </p:sldMasterIdLst>
  <p:notesMasterIdLst>
    <p:notesMasterId r:id="rId31"/>
  </p:notesMasterIdLst>
  <p:handoutMasterIdLst>
    <p:handoutMasterId r:id="rId32"/>
  </p:handoutMasterIdLst>
  <p:sldIdLst>
    <p:sldId id="1056" r:id="rId3"/>
    <p:sldId id="1148" r:id="rId4"/>
    <p:sldId id="1080" r:id="rId5"/>
    <p:sldId id="1126" r:id="rId6"/>
    <p:sldId id="1137" r:id="rId7"/>
    <p:sldId id="1149" r:id="rId8"/>
    <p:sldId id="1151" r:id="rId9"/>
    <p:sldId id="1152" r:id="rId10"/>
    <p:sldId id="1153" r:id="rId11"/>
    <p:sldId id="1154" r:id="rId12"/>
    <p:sldId id="1155" r:id="rId13"/>
    <p:sldId id="1156" r:id="rId14"/>
    <p:sldId id="1160" r:id="rId15"/>
    <p:sldId id="1129" r:id="rId16"/>
    <p:sldId id="1130" r:id="rId17"/>
    <p:sldId id="1161" r:id="rId18"/>
    <p:sldId id="1162" r:id="rId19"/>
    <p:sldId id="1163" r:id="rId20"/>
    <p:sldId id="1164" r:id="rId21"/>
    <p:sldId id="1083" r:id="rId22"/>
    <p:sldId id="1074" r:id="rId23"/>
    <p:sldId id="1110" r:id="rId24"/>
    <p:sldId id="1070" r:id="rId25"/>
    <p:sldId id="1127" r:id="rId26"/>
    <p:sldId id="1072" r:id="rId27"/>
    <p:sldId id="1073" r:id="rId28"/>
    <p:sldId id="1146" r:id="rId29"/>
    <p:sldId id="1002" r:id="rId30"/>
  </p:sldIdLst>
  <p:sldSz cx="9144000" cy="6858000" type="screen4x3"/>
  <p:notesSz cx="9144000" cy="6858000"/>
  <p:custDataLst>
    <p:tags r:id="rId33"/>
  </p:custDataLst>
  <p:defaultTextStyle>
    <a:defPPr>
      <a:defRPr lang="zh-CN"/>
    </a:defPPr>
    <a:lvl1pPr algn="l" rtl="0" eaLnBrk="0" fontAlgn="base" hangingPunct="0">
      <a:spcBef>
        <a:spcPct val="0"/>
      </a:spcBef>
      <a:spcAft>
        <a:spcPct val="0"/>
      </a:spcAft>
      <a:defRPr sz="2400" kern="1200">
        <a:solidFill>
          <a:schemeClr val="tx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sz="2400"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sz="2400"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sz="2400"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sz="2400" kern="1200">
        <a:solidFill>
          <a:schemeClr val="tx1"/>
        </a:solidFill>
        <a:latin typeface="Arial" panose="020B0604020202020204" pitchFamily="34"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352">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hy" initials="w" lastIdx="1" clrIdx="0">
    <p:extLst>
      <p:ext uri="{19B8F6BF-5375-455C-9EA6-DF929625EA0E}">
        <p15:presenceInfo xmlns:p15="http://schemas.microsoft.com/office/powerpoint/2012/main" userId="wh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052E"/>
    <a:srgbClr val="DDDDDD"/>
    <a:srgbClr val="338785"/>
    <a:srgbClr val="FBFBFB"/>
    <a:srgbClr val="133984"/>
    <a:srgbClr val="132584"/>
    <a:srgbClr val="F7C68D"/>
    <a:srgbClr val="00FF00"/>
    <a:srgbClr val="FFFF00"/>
    <a:srgbClr val="1235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50" autoAdjust="0"/>
    <p:restoredTop sz="92727" autoAdjust="0"/>
  </p:normalViewPr>
  <p:slideViewPr>
    <p:cSldViewPr snapToObjects="1">
      <p:cViewPr varScale="1">
        <p:scale>
          <a:sx n="81" d="100"/>
          <a:sy n="81" d="100"/>
        </p:scale>
        <p:origin x="1574" y="86"/>
      </p:cViewPr>
      <p:guideLst>
        <p:guide orient="horz" pos="235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570"/>
    </p:cViewPr>
  </p:sorterViewPr>
  <p:notesViewPr>
    <p:cSldViewPr snapToObjects="1">
      <p:cViewPr varScale="1">
        <p:scale>
          <a:sx n="75" d="100"/>
          <a:sy n="75" d="100"/>
        </p:scale>
        <p:origin x="-912" y="-9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ea typeface="宋体" pitchFamily="2" charset="-122"/>
              </a:defRPr>
            </a:lvl1pPr>
          </a:lstStyle>
          <a:p>
            <a:pPr>
              <a:defRPr/>
            </a:pPr>
            <a:endParaRPr lang="en-US" altLang="zh-CN"/>
          </a:p>
        </p:txBody>
      </p:sp>
      <p:sp>
        <p:nvSpPr>
          <p:cNvPr id="75779" name="Rectangle 3"/>
          <p:cNvSpPr>
            <a:spLocks noGrp="1" noChangeArrowheads="1"/>
          </p:cNvSpPr>
          <p:nvPr>
            <p:ph type="dt" sz="quarter"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宋体" pitchFamily="2" charset="-122"/>
              </a:defRPr>
            </a:lvl1pPr>
          </a:lstStyle>
          <a:p>
            <a:pPr>
              <a:defRPr/>
            </a:pPr>
            <a:endParaRPr lang="en-US" altLang="zh-CN"/>
          </a:p>
        </p:txBody>
      </p:sp>
      <p:sp>
        <p:nvSpPr>
          <p:cNvPr id="75780" name="Rectangle 4"/>
          <p:cNvSpPr>
            <a:spLocks noGrp="1" noChangeArrowheads="1"/>
          </p:cNvSpPr>
          <p:nvPr>
            <p:ph type="ftr" sz="quarter" idx="2"/>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ea typeface="宋体" pitchFamily="2" charset="-122"/>
              </a:defRPr>
            </a:lvl1pPr>
          </a:lstStyle>
          <a:p>
            <a:pPr>
              <a:defRPr/>
            </a:pPr>
            <a:endParaRPr lang="en-US" altLang="zh-CN"/>
          </a:p>
        </p:txBody>
      </p:sp>
      <p:sp>
        <p:nvSpPr>
          <p:cNvPr id="75781" name="Rectangle 5"/>
          <p:cNvSpPr>
            <a:spLocks noGrp="1" noChangeArrowheads="1"/>
          </p:cNvSpPr>
          <p:nvPr>
            <p:ph type="sldNum" sz="quarter" idx="3"/>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a typeface="宋体" panose="02010600030101010101" pitchFamily="2" charset="-122"/>
              </a:defRPr>
            </a:lvl1pPr>
          </a:lstStyle>
          <a:p>
            <a:pPr>
              <a:defRPr/>
            </a:pPr>
            <a:fld id="{F72B352E-A9E5-41F7-94A0-22A70518E3E9}" type="slidenum">
              <a:rPr lang="en-US" altLang="zh-CN"/>
              <a:pPr>
                <a:defRPr/>
              </a:pPr>
              <a:t>‹#›</a:t>
            </a:fld>
            <a:endParaRPr lang="en-US" altLang="zh-CN"/>
          </a:p>
        </p:txBody>
      </p:sp>
    </p:spTree>
    <p:extLst>
      <p:ext uri="{BB962C8B-B14F-4D97-AF65-F5344CB8AC3E}">
        <p14:creationId xmlns:p14="http://schemas.microsoft.com/office/powerpoint/2010/main" val="20902204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ea typeface="宋体" pitchFamily="2" charset="-122"/>
              </a:defRPr>
            </a:lvl1pPr>
          </a:lstStyle>
          <a:p>
            <a:pPr>
              <a:defRPr/>
            </a:pPr>
            <a:endParaRPr lang="en-US" altLang="zh-CN"/>
          </a:p>
        </p:txBody>
      </p:sp>
      <p:sp>
        <p:nvSpPr>
          <p:cNvPr id="5123" name="Rectangle 3"/>
          <p:cNvSpPr>
            <a:spLocks noGrp="1" noChangeArrowheads="1"/>
          </p:cNvSpPr>
          <p:nvPr>
            <p:ph type="dt"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宋体" pitchFamily="2" charset="-122"/>
              </a:defRPr>
            </a:lvl1pPr>
          </a:lstStyle>
          <a:p>
            <a:pPr>
              <a:defRPr/>
            </a:pPr>
            <a:endParaRPr lang="en-US" altLang="zh-CN"/>
          </a:p>
        </p:txBody>
      </p:sp>
      <p:sp>
        <p:nvSpPr>
          <p:cNvPr id="3076"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5126" name="Rectangle 6"/>
          <p:cNvSpPr>
            <a:spLocks noGrp="1" noChangeArrowheads="1"/>
          </p:cNvSpPr>
          <p:nvPr>
            <p:ph type="ftr" sz="quarter" idx="4"/>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ea typeface="宋体" pitchFamily="2" charset="-122"/>
              </a:defRPr>
            </a:lvl1pPr>
          </a:lstStyle>
          <a:p>
            <a:pPr>
              <a:defRPr/>
            </a:pPr>
            <a:endParaRPr lang="en-US" altLang="zh-CN"/>
          </a:p>
        </p:txBody>
      </p:sp>
      <p:sp>
        <p:nvSpPr>
          <p:cNvPr id="5127" name="Rectangle 7"/>
          <p:cNvSpPr>
            <a:spLocks noGrp="1" noChangeArrowheads="1"/>
          </p:cNvSpPr>
          <p:nvPr>
            <p:ph type="sldNum" sz="quarter" idx="5"/>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a typeface="宋体" panose="02010600030101010101" pitchFamily="2" charset="-122"/>
              </a:defRPr>
            </a:lvl1pPr>
          </a:lstStyle>
          <a:p>
            <a:pPr>
              <a:defRPr/>
            </a:pPr>
            <a:fld id="{7CDD6EA1-5702-4898-A074-F673BA897E02}" type="slidenum">
              <a:rPr lang="en-US" altLang="zh-CN"/>
              <a:pPr>
                <a:defRPr/>
              </a:pPr>
              <a:t>‹#›</a:t>
            </a:fld>
            <a:endParaRPr lang="en-US" altLang="zh-CN"/>
          </a:p>
        </p:txBody>
      </p:sp>
    </p:spTree>
    <p:extLst>
      <p:ext uri="{BB962C8B-B14F-4D97-AF65-F5344CB8AC3E}">
        <p14:creationId xmlns:p14="http://schemas.microsoft.com/office/powerpoint/2010/main" val="38900591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CDD6EA1-5702-4898-A074-F673BA897E02}" type="slidenum">
              <a:rPr lang="en-US" altLang="zh-CN" smtClean="0"/>
              <a:pPr>
                <a:defRPr/>
              </a:pPr>
              <a:t>1</a:t>
            </a:fld>
            <a:endParaRPr lang="en-US" altLang="zh-CN"/>
          </a:p>
        </p:txBody>
      </p:sp>
    </p:spTree>
    <p:extLst>
      <p:ext uri="{BB962C8B-B14F-4D97-AF65-F5344CB8AC3E}">
        <p14:creationId xmlns:p14="http://schemas.microsoft.com/office/powerpoint/2010/main" val="4158574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CDD6EA1-5702-4898-A074-F673BA897E02}" type="slidenum">
              <a:rPr lang="en-US" altLang="zh-CN" smtClean="0"/>
              <a:pPr>
                <a:defRPr/>
              </a:pPr>
              <a:t>2</a:t>
            </a:fld>
            <a:endParaRPr lang="en-US" altLang="zh-CN"/>
          </a:p>
        </p:txBody>
      </p:sp>
    </p:spTree>
    <p:extLst>
      <p:ext uri="{BB962C8B-B14F-4D97-AF65-F5344CB8AC3E}">
        <p14:creationId xmlns:p14="http://schemas.microsoft.com/office/powerpoint/2010/main" val="1776720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CDD6EA1-5702-4898-A074-F673BA897E02}" type="slidenum">
              <a:rPr lang="en-US" altLang="zh-CN" smtClean="0"/>
              <a:pPr>
                <a:defRPr/>
              </a:pPr>
              <a:t>4</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CDD6EA1-5702-4898-A074-F673BA897E02}" type="slidenum">
              <a:rPr lang="en-US" altLang="zh-CN" smtClean="0"/>
              <a:pPr>
                <a:defRPr/>
              </a:pPr>
              <a:t>21</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audio" Target="../media/audio1.wav"/><Relationship Id="rId4" Type="http://schemas.openxmlformats.org/officeDocument/2006/relationships/image" Target="../media/image5.jpeg"/><Relationship Id="rId9"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15" descr="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9350" y="3979863"/>
            <a:ext cx="2914650" cy="287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7" descr="北方交通大学—世纪钟（校钟）"/>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748338" y="179388"/>
            <a:ext cx="842962"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8" descr="北方交通大学—思源楼"/>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429500" y="184150"/>
            <a:ext cx="9525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9" descr="09525834336"/>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6591300" y="179388"/>
            <a:ext cx="83820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1" descr="19楼"/>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82000" y="184150"/>
            <a:ext cx="7620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2" descr="20055131012136649"/>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4867275" y="184150"/>
            <a:ext cx="881063"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descr="北京交通大学.png"/>
          <p:cNvPicPr>
            <a:picLocks noChangeAspect="1"/>
          </p:cNvPicPr>
          <p:nvPr userDrawn="1"/>
        </p:nvPicPr>
        <p:blipFill rotWithShape="1">
          <a:blip r:embed="rId9">
            <a:duotone>
              <a:schemeClr val="accent2">
                <a:shade val="45000"/>
                <a:satMod val="135000"/>
              </a:schemeClr>
              <a:prstClr val="white"/>
            </a:duotone>
          </a:blip>
          <a:srcRect r="4912"/>
          <a:stretch/>
        </p:blipFill>
        <p:spPr bwMode="auto">
          <a:xfrm>
            <a:off x="130175" y="161924"/>
            <a:ext cx="860425" cy="819151"/>
          </a:xfrm>
          <a:prstGeom prst="rect">
            <a:avLst/>
          </a:prstGeom>
          <a:noFill/>
          <a:ln>
            <a:noFill/>
          </a:ln>
        </p:spPr>
      </p:pic>
      <p:sp>
        <p:nvSpPr>
          <p:cNvPr id="57353" name="Rectangle 9"/>
          <p:cNvSpPr>
            <a:spLocks noGrp="1" noChangeArrowheads="1"/>
          </p:cNvSpPr>
          <p:nvPr>
            <p:ph type="ctrTitle"/>
          </p:nvPr>
        </p:nvSpPr>
        <p:spPr>
          <a:xfrm>
            <a:off x="685800" y="1798638"/>
            <a:ext cx="7772400" cy="1470025"/>
          </a:xfrm>
          <a:ln/>
        </p:spPr>
        <p:txBody>
          <a:bodyPr tIns="45720" anchor="ctr"/>
          <a:lstStyle>
            <a:lvl1pPr>
              <a:defRPr sz="4400"/>
            </a:lvl1pPr>
          </a:lstStyle>
          <a:p>
            <a:r>
              <a:rPr lang="zh-CN" altLang="en-US"/>
              <a:t>单击此处编辑母版标题样式</a:t>
            </a:r>
          </a:p>
        </p:txBody>
      </p:sp>
      <p:sp>
        <p:nvSpPr>
          <p:cNvPr id="57354" name="Rectangle 10"/>
          <p:cNvSpPr>
            <a:spLocks noGrp="1" noChangeArrowheads="1"/>
          </p:cNvSpPr>
          <p:nvPr>
            <p:ph type="subTitle" idx="1"/>
          </p:nvPr>
        </p:nvSpPr>
        <p:spPr>
          <a:xfrm>
            <a:off x="1371600" y="3957638"/>
            <a:ext cx="6400800" cy="1079500"/>
          </a:xfrm>
        </p:spPr>
        <p:txBody>
          <a:bodyPr anchor="ctr" anchorCtr="1"/>
          <a:lstStyle>
            <a:lvl1pPr marL="0" indent="0" algn="ctr">
              <a:buFontTx/>
              <a:buNone/>
              <a:defRPr sz="2400">
                <a:solidFill>
                  <a:srgbClr val="16388A"/>
                </a:solidFill>
              </a:defRPr>
            </a:lvl1pPr>
          </a:lstStyle>
          <a:p>
            <a:r>
              <a:rPr lang="zh-CN" altLang="en-US"/>
              <a:t>单击此处编辑母版副标题样式</a:t>
            </a:r>
          </a:p>
        </p:txBody>
      </p:sp>
    </p:spTree>
    <p:extLst>
      <p:ext uri="{BB962C8B-B14F-4D97-AF65-F5344CB8AC3E}">
        <p14:creationId xmlns:p14="http://schemas.microsoft.com/office/powerpoint/2010/main" val="56803581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10" name="explode.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21502304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81825" y="152400"/>
            <a:ext cx="2162175" cy="61817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90538" y="152400"/>
            <a:ext cx="6338887" cy="61817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026203914"/>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3" name="矩形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矩形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矩形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矩形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矩形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圆角矩形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圆角矩形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矩形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zh-CN" altLang="en-US"/>
              <a:t>单击此处编辑母版标题样式</a:t>
            </a:r>
            <a:endParaRPr kumimoji="0" lang="en-US"/>
          </a:p>
        </p:txBody>
      </p:sp>
      <p:sp>
        <p:nvSpPr>
          <p:cNvPr id="9" name="副标题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a:t>单击此处编辑母版副标题样式</a:t>
            </a:r>
            <a:endParaRPr kumimoji="0" lang="en-US"/>
          </a:p>
        </p:txBody>
      </p:sp>
      <p:sp>
        <p:nvSpPr>
          <p:cNvPr id="28" name="日期占位符 27"/>
          <p:cNvSpPr>
            <a:spLocks noGrp="1"/>
          </p:cNvSpPr>
          <p:nvPr>
            <p:ph type="dt" sz="half" idx="10"/>
          </p:nvPr>
        </p:nvSpPr>
        <p:spPr>
          <a:xfrm>
            <a:off x="6705600" y="4206240"/>
            <a:ext cx="960120" cy="457200"/>
          </a:xfrm>
        </p:spPr>
        <p:txBody>
          <a:bodyPr/>
          <a:lstStyle/>
          <a:p>
            <a:fld id="{C9E60F58-3108-4415-857A-6D0360DF626E}" type="datetimeFigureOut">
              <a:rPr lang="zh-CN" altLang="en-US" smtClean="0"/>
              <a:pPr/>
              <a:t>2021/12/24</a:t>
            </a:fld>
            <a:endParaRPr lang="zh-CN" altLang="en-US"/>
          </a:p>
        </p:txBody>
      </p:sp>
      <p:sp>
        <p:nvSpPr>
          <p:cNvPr id="17" name="页脚占位符 16"/>
          <p:cNvSpPr>
            <a:spLocks noGrp="1"/>
          </p:cNvSpPr>
          <p:nvPr>
            <p:ph type="ftr" sz="quarter" idx="11"/>
          </p:nvPr>
        </p:nvSpPr>
        <p:spPr>
          <a:xfrm>
            <a:off x="5410200" y="4205288"/>
            <a:ext cx="1295400" cy="457200"/>
          </a:xfrm>
        </p:spPr>
        <p:txBody>
          <a:bodyPr/>
          <a:lstStyle/>
          <a:p>
            <a:endParaRPr lang="zh-CN" altLang="en-US"/>
          </a:p>
        </p:txBody>
      </p:sp>
      <p:sp>
        <p:nvSpPr>
          <p:cNvPr id="29" name="灯片编号占位符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AE85CE2-CEAD-46BB-861E-7D62265DC96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13D0CE79-49FB-443D-BEF8-6B709DE8FD0C}" type="datetimeFigureOut">
              <a:rPr lang="zh-CN" altLang="en-US" smtClean="0"/>
              <a:pPr/>
              <a:t>2021/12/24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906490-237C-474C-BA2E-D98840BC1F8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a:t>单击此处编辑母版文本样式</a:t>
            </a:r>
          </a:p>
        </p:txBody>
      </p:sp>
      <p:sp>
        <p:nvSpPr>
          <p:cNvPr id="4" name="日期占位符 3"/>
          <p:cNvSpPr>
            <a:spLocks noGrp="1"/>
          </p:cNvSpPr>
          <p:nvPr>
            <p:ph type="dt" sz="half" idx="10"/>
          </p:nvPr>
        </p:nvSpPr>
        <p:spPr/>
        <p:txBody>
          <a:bodyPr/>
          <a:lstStyle/>
          <a:p>
            <a:fld id="{13D0CE79-49FB-443D-BEF8-6B709DE8FD0C}" type="datetimeFigureOut">
              <a:rPr lang="zh-CN" altLang="en-US" smtClean="0"/>
              <a:pPr/>
              <a:t>2021/12/24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906490-237C-474C-BA2E-D98840BC1F8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内容占位符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13D0CE79-49FB-443D-BEF8-6B709DE8FD0C}" type="datetimeFigureOut">
              <a:rPr lang="zh-CN" altLang="en-US" smtClean="0"/>
              <a:pPr/>
              <a:t>2021/12/24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906490-237C-474C-BA2E-D98840BC1F8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381000" y="1143000"/>
            <a:ext cx="8382000" cy="1069848"/>
          </a:xfrm>
        </p:spPr>
        <p:txBody>
          <a:bodyPr anchor="ctr"/>
          <a:lstStyle>
            <a:lvl1pPr>
              <a:defRPr sz="4000" b="0" i="0" cap="none" baseline="0"/>
            </a:lvl1p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a:t>单击此处编辑母版文本样式</a:t>
            </a:r>
          </a:p>
        </p:txBody>
      </p:sp>
      <p:sp>
        <p:nvSpPr>
          <p:cNvPr id="4" name="文本占位符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a:t>单击此处编辑母版文本样式</a:t>
            </a:r>
          </a:p>
        </p:txBody>
      </p:sp>
      <p:sp>
        <p:nvSpPr>
          <p:cNvPr id="5" name="内容占位符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6" name="内容占位符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26" name="日期占位符 25"/>
          <p:cNvSpPr>
            <a:spLocks noGrp="1"/>
          </p:cNvSpPr>
          <p:nvPr>
            <p:ph type="dt" sz="half" idx="10"/>
          </p:nvPr>
        </p:nvSpPr>
        <p:spPr/>
        <p:txBody>
          <a:bodyPr rtlCol="0"/>
          <a:lstStyle/>
          <a:p>
            <a:fld id="{C9E60F58-3108-4415-857A-6D0360DF626E}" type="datetimeFigureOut">
              <a:rPr lang="zh-CN" altLang="en-US" smtClean="0"/>
              <a:pPr/>
              <a:t>2021/12/24</a:t>
            </a:fld>
            <a:endParaRPr lang="zh-CN" altLang="en-US"/>
          </a:p>
        </p:txBody>
      </p:sp>
      <p:sp>
        <p:nvSpPr>
          <p:cNvPr id="27" name="灯片编号占位符 26"/>
          <p:cNvSpPr>
            <a:spLocks noGrp="1"/>
          </p:cNvSpPr>
          <p:nvPr>
            <p:ph type="sldNum" sz="quarter" idx="11"/>
          </p:nvPr>
        </p:nvSpPr>
        <p:spPr/>
        <p:txBody>
          <a:bodyPr rtlCol="0"/>
          <a:lstStyle/>
          <a:p>
            <a:fld id="{4AE85CE2-CEAD-46BB-861E-7D62265DC969}" type="slidenum">
              <a:rPr lang="zh-CN" altLang="en-US" smtClean="0"/>
              <a:pPr/>
              <a:t>‹#›</a:t>
            </a:fld>
            <a:endParaRPr lang="zh-CN" altLang="en-US"/>
          </a:p>
        </p:txBody>
      </p:sp>
      <p:sp>
        <p:nvSpPr>
          <p:cNvPr id="28" name="页脚占位符 27"/>
          <p:cNvSpPr>
            <a:spLocks noGrp="1"/>
          </p:cNvSpPr>
          <p:nvPr>
            <p:ph type="ftr" sz="quarter" idx="12"/>
          </p:nvPr>
        </p:nvSpPr>
        <p:spPr/>
        <p:txBody>
          <a:bodyPr rtlCol="0"/>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zh-CN" altLang="en-US"/>
              <a:t>单击此处编辑母版标题样式</a:t>
            </a:r>
            <a:endParaRPr kumimoji="0" lang="en-US"/>
          </a:p>
        </p:txBody>
      </p:sp>
      <p:sp>
        <p:nvSpPr>
          <p:cNvPr id="3" name="日期占位符 2"/>
          <p:cNvSpPr>
            <a:spLocks noGrp="1"/>
          </p:cNvSpPr>
          <p:nvPr>
            <p:ph type="dt" sz="half" idx="10"/>
          </p:nvPr>
        </p:nvSpPr>
        <p:spPr>
          <a:xfrm>
            <a:off x="6583680" y="612648"/>
            <a:ext cx="957264" cy="457200"/>
          </a:xfrm>
        </p:spPr>
        <p:txBody>
          <a:bodyPr/>
          <a:lstStyle/>
          <a:p>
            <a:fld id="{13D0CE79-49FB-443D-BEF8-6B709DE8FD0C}" type="datetimeFigureOut">
              <a:rPr lang="zh-CN" altLang="en-US" smtClean="0"/>
              <a:pPr/>
              <a:t>2021/12/24</a:t>
            </a:fld>
            <a:endParaRPr lang="zh-CN" altLang="en-US"/>
          </a:p>
        </p:txBody>
      </p:sp>
      <p:sp>
        <p:nvSpPr>
          <p:cNvPr id="4" name="页脚占位符 3"/>
          <p:cNvSpPr>
            <a:spLocks noGrp="1"/>
          </p:cNvSpPr>
          <p:nvPr>
            <p:ph type="ftr" sz="quarter" idx="11"/>
          </p:nvPr>
        </p:nvSpPr>
        <p:spPr>
          <a:xfrm>
            <a:off x="5257800" y="612648"/>
            <a:ext cx="1325880" cy="457200"/>
          </a:xfrm>
        </p:spPr>
        <p:txBody>
          <a:bodyPr/>
          <a:lstStyle/>
          <a:p>
            <a:endParaRPr lang="zh-CN" altLang="en-US"/>
          </a:p>
        </p:txBody>
      </p:sp>
      <p:sp>
        <p:nvSpPr>
          <p:cNvPr id="5" name="灯片编号占位符 4"/>
          <p:cNvSpPr>
            <a:spLocks noGrp="1"/>
          </p:cNvSpPr>
          <p:nvPr>
            <p:ph type="sldNum" sz="quarter" idx="12"/>
          </p:nvPr>
        </p:nvSpPr>
        <p:spPr>
          <a:xfrm>
            <a:off x="8174736" y="2272"/>
            <a:ext cx="762000" cy="365760"/>
          </a:xfrm>
        </p:spPr>
        <p:txBody>
          <a:bodyPr/>
          <a:lstStyle/>
          <a:p>
            <a:fld id="{EF906490-237C-474C-BA2E-D98840BC1F8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D0CE79-49FB-443D-BEF8-6B709DE8FD0C}" type="datetimeFigureOut">
              <a:rPr lang="zh-CN" altLang="en-US" smtClean="0"/>
              <a:pPr/>
              <a:t>2021/12/24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F906490-237C-474C-BA2E-D98840BC1F8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353496" y="1101970"/>
            <a:ext cx="3383280" cy="877824"/>
          </a:xfrm>
        </p:spPr>
        <p:txBody>
          <a:bodyPr anchor="b"/>
          <a:lstStyle>
            <a:lvl1pPr algn="l">
              <a:buNone/>
              <a:defRPr sz="1800" b="1"/>
            </a:lvl1pPr>
          </a:lstStyle>
          <a:p>
            <a:r>
              <a:rPr kumimoji="0" lang="zh-CN" altLang="en-US"/>
              <a:t>单击此处编辑母版标题样式</a:t>
            </a:r>
            <a:endParaRPr kumimoji="0" lang="en-US"/>
          </a:p>
        </p:txBody>
      </p:sp>
      <p:sp>
        <p:nvSpPr>
          <p:cNvPr id="3" name="文本占位符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a:t>单击此处编辑母版文本样式</a:t>
            </a:r>
          </a:p>
        </p:txBody>
      </p:sp>
      <p:sp>
        <p:nvSpPr>
          <p:cNvPr id="4" name="内容占位符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13D0CE79-49FB-443D-BEF8-6B709DE8FD0C}" type="datetimeFigureOut">
              <a:rPr lang="zh-CN" altLang="en-US" smtClean="0"/>
              <a:pPr/>
              <a:t>2021/12/24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906490-237C-474C-BA2E-D98840BC1F8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23600492"/>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zh-CN" altLang="en-US"/>
              <a:t>单击此处编辑母版标题样式</a:t>
            </a:r>
            <a:endParaRPr kumimoji="0" lang="en-US"/>
          </a:p>
        </p:txBody>
      </p:sp>
      <p:sp>
        <p:nvSpPr>
          <p:cNvPr id="3" name="图片占位符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zh-CN" altLang="en-US"/>
              <a:t>单击图标添加图片</a:t>
            </a:r>
            <a:endParaRPr kumimoji="0" lang="en-US" dirty="0"/>
          </a:p>
        </p:txBody>
      </p:sp>
      <p:sp>
        <p:nvSpPr>
          <p:cNvPr id="4" name="文本占位符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CN" altLang="en-US"/>
              <a:t>单击此处编辑母版文本样式</a:t>
            </a:r>
          </a:p>
        </p:txBody>
      </p:sp>
      <p:sp>
        <p:nvSpPr>
          <p:cNvPr id="5" name="日期占位符 4"/>
          <p:cNvSpPr>
            <a:spLocks noGrp="1"/>
          </p:cNvSpPr>
          <p:nvPr>
            <p:ph type="dt" sz="half" idx="10"/>
          </p:nvPr>
        </p:nvSpPr>
        <p:spPr/>
        <p:txBody>
          <a:bodyPr/>
          <a:lstStyle/>
          <a:p>
            <a:fld id="{13D0CE79-49FB-443D-BEF8-6B709DE8FD0C}" type="datetimeFigureOut">
              <a:rPr lang="zh-CN" altLang="en-US" smtClean="0"/>
              <a:pPr/>
              <a:t>2021/12/24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906490-237C-474C-BA2E-D98840BC1F8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13D0CE79-49FB-443D-BEF8-6B709DE8FD0C}" type="datetimeFigureOut">
              <a:rPr lang="zh-CN" altLang="en-US" smtClean="0"/>
              <a:pPr/>
              <a:t>2021/12/24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906490-237C-474C-BA2E-D98840BC1F8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1143000"/>
            <a:ext cx="1905000" cy="5486400"/>
          </a:xfrm>
        </p:spPr>
        <p:txBody>
          <a:bodyPr vert="eaVert"/>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457200" y="1143000"/>
            <a:ext cx="6248400" cy="5486400"/>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13D0CE79-49FB-443D-BEF8-6B709DE8FD0C}" type="datetimeFigureOut">
              <a:rPr lang="zh-CN" altLang="en-US" smtClean="0"/>
              <a:pPr/>
              <a:t>2021/12/24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906490-237C-474C-BA2E-D98840BC1F8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目录页">
    <p:spTree>
      <p:nvGrpSpPr>
        <p:cNvPr id="1" name=""/>
        <p:cNvGrpSpPr/>
        <p:nvPr/>
      </p:nvGrpSpPr>
      <p:grpSpPr>
        <a:xfrm>
          <a:off x="0" y="0"/>
          <a:ext cx="0" cy="0"/>
          <a:chOff x="0" y="0"/>
          <a:chExt cx="0" cy="0"/>
        </a:xfrm>
      </p:grpSpPr>
      <p:sp>
        <p:nvSpPr>
          <p:cNvPr id="24" name="TextBox 15"/>
          <p:cNvSpPr txBox="1"/>
          <p:nvPr userDrawn="1"/>
        </p:nvSpPr>
        <p:spPr>
          <a:xfrm>
            <a:off x="468613" y="1002215"/>
            <a:ext cx="971855" cy="461665"/>
          </a:xfrm>
          <a:prstGeom prst="rect">
            <a:avLst/>
          </a:prstGeom>
          <a:noFill/>
        </p:spPr>
        <p:txBody>
          <a:bodyPr wrap="square" rtlCol="0">
            <a:spAutoFit/>
          </a:bodyPr>
          <a:lstStyle/>
          <a:p>
            <a:pPr algn="ctr"/>
            <a:r>
              <a:rPr lang="en-US" altLang="zh-CN" sz="1200" dirty="0">
                <a:solidFill>
                  <a:prstClr val="white"/>
                </a:solidFill>
                <a:latin typeface="Agency FB" panose="020B0503020202020204" pitchFamily="34" charset="0"/>
                <a:ea typeface="Adobe 宋体 Std L" pitchFamily="18" charset="-122"/>
              </a:rPr>
              <a:t>Contents Page</a:t>
            </a:r>
            <a:endParaRPr lang="zh-CN" altLang="en-US" sz="1200" dirty="0">
              <a:solidFill>
                <a:prstClr val="white"/>
              </a:solidFill>
              <a:latin typeface="Agency FB" panose="020B0503020202020204" pitchFamily="34" charset="0"/>
              <a:ea typeface="Adobe 宋体 Std L" pitchFamily="18" charset="-122"/>
            </a:endParaRPr>
          </a:p>
        </p:txBody>
      </p:sp>
      <p:sp>
        <p:nvSpPr>
          <p:cNvPr id="25" name="文本框 24"/>
          <p:cNvSpPr txBox="1"/>
          <p:nvPr userDrawn="1"/>
        </p:nvSpPr>
        <p:spPr>
          <a:xfrm>
            <a:off x="468613" y="561681"/>
            <a:ext cx="971855" cy="369332"/>
          </a:xfrm>
          <a:prstGeom prst="rect">
            <a:avLst/>
          </a:prstGeom>
          <a:noFill/>
        </p:spPr>
        <p:txBody>
          <a:bodyPr wrap="square" rtlCol="0">
            <a:spAutoFit/>
          </a:bodyPr>
          <a:lstStyle/>
          <a:p>
            <a:pPr algn="ctr"/>
            <a:r>
              <a:rPr lang="zh-CN" altLang="en-US" sz="1800" dirty="0">
                <a:solidFill>
                  <a:prstClr val="white"/>
                </a:solidFill>
                <a:ea typeface="微软雅黑"/>
              </a:rPr>
              <a:t>目录页</a:t>
            </a:r>
          </a:p>
        </p:txBody>
      </p:sp>
      <p:sp>
        <p:nvSpPr>
          <p:cNvPr id="27" name="矩形 26"/>
          <p:cNvSpPr/>
          <p:nvPr userDrawn="1"/>
        </p:nvSpPr>
        <p:spPr>
          <a:xfrm>
            <a:off x="291442" y="319404"/>
            <a:ext cx="8561117" cy="6219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userDrawn="1"/>
        </p:nvSpPr>
        <p:spPr>
          <a:xfrm>
            <a:off x="468612" y="705697"/>
            <a:ext cx="2267662" cy="39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685800" rtl="0" eaLnBrk="1" fontAlgn="auto" latinLnBrk="0" hangingPunct="1">
              <a:lnSpc>
                <a:spcPct val="100000"/>
              </a:lnSpc>
              <a:spcBef>
                <a:spcPts val="0"/>
              </a:spcBef>
              <a:spcAft>
                <a:spcPts val="0"/>
              </a:spcAft>
              <a:buClrTx/>
              <a:buSzTx/>
              <a:buFontTx/>
              <a:buNone/>
              <a:tabLst/>
              <a:defRPr/>
            </a:pPr>
            <a:r>
              <a:rPr lang="zh-CN" altLang="en-US" sz="1500" dirty="0">
                <a:solidFill>
                  <a:srgbClr val="148BDC"/>
                </a:solidFill>
                <a:latin typeface="微软雅黑" panose="020B0503020204020204" pitchFamily="34" charset="-122"/>
                <a:ea typeface="微软雅黑" panose="020B0503020204020204" pitchFamily="34" charset="-122"/>
              </a:rPr>
              <a:t>  </a:t>
            </a:r>
            <a:endParaRPr lang="zh-CN" altLang="en-US" sz="1050" dirty="0">
              <a:solidFill>
                <a:srgbClr val="FF6600"/>
              </a:solidFill>
              <a:latin typeface="微软雅黑" panose="020B0503020204020204" pitchFamily="34" charset="-122"/>
              <a:ea typeface="微软雅黑" panose="020B0503020204020204" pitchFamily="34" charset="-122"/>
            </a:endParaRPr>
          </a:p>
        </p:txBody>
      </p:sp>
      <p:cxnSp>
        <p:nvCxnSpPr>
          <p:cNvPr id="29" name="直接连接符 28"/>
          <p:cNvCxnSpPr/>
          <p:nvPr userDrawn="1"/>
        </p:nvCxnSpPr>
        <p:spPr>
          <a:xfrm>
            <a:off x="144661" y="1105297"/>
            <a:ext cx="2213669" cy="0"/>
          </a:xfrm>
          <a:prstGeom prst="line">
            <a:avLst/>
          </a:prstGeom>
          <a:ln>
            <a:solidFill>
              <a:srgbClr val="148BDC"/>
            </a:solidFill>
          </a:ln>
        </p:spPr>
        <p:style>
          <a:lnRef idx="1">
            <a:schemeClr val="accent1"/>
          </a:lnRef>
          <a:fillRef idx="0">
            <a:schemeClr val="accent1"/>
          </a:fillRef>
          <a:effectRef idx="0">
            <a:schemeClr val="accent1"/>
          </a:effectRef>
          <a:fontRef idx="minor">
            <a:schemeClr val="tx1"/>
          </a:fontRef>
        </p:style>
      </p:cxnSp>
      <p:sp>
        <p:nvSpPr>
          <p:cNvPr id="37" name="TextBox 15"/>
          <p:cNvSpPr txBox="1"/>
          <p:nvPr userDrawn="1"/>
        </p:nvSpPr>
        <p:spPr>
          <a:xfrm>
            <a:off x="4194057" y="6525345"/>
            <a:ext cx="853119" cy="276999"/>
          </a:xfrm>
          <a:prstGeom prst="rect">
            <a:avLst/>
          </a:prstGeom>
          <a:noFill/>
        </p:spPr>
        <p:txBody>
          <a:bodyPr wrap="none" rtlCol="0">
            <a:spAutoFit/>
          </a:bodyPr>
          <a:lstStyle/>
          <a:p>
            <a:r>
              <a:rPr lang="en-US" altLang="zh-CN" sz="1200" dirty="0">
                <a:solidFill>
                  <a:schemeClr val="bg1"/>
                </a:solidFill>
              </a:rPr>
              <a:t>—  </a:t>
            </a:r>
            <a:fld id="{2EEF1883-7A0E-4F66-9932-E581691AD397}" type="slidenum">
              <a:rPr lang="zh-CN" altLang="en-US" sz="1200" smtClean="0">
                <a:solidFill>
                  <a:schemeClr val="bg1"/>
                </a:solidFill>
              </a:rPr>
              <a:pPr/>
              <a:t>‹#›</a:t>
            </a:fld>
            <a:r>
              <a:rPr lang="zh-CN" altLang="en-US" sz="1200" dirty="0">
                <a:solidFill>
                  <a:schemeClr val="bg1"/>
                </a:solidFill>
              </a:rPr>
              <a:t> </a:t>
            </a:r>
            <a:r>
              <a:rPr lang="en-US" altLang="zh-CN" sz="1200" dirty="0">
                <a:solidFill>
                  <a:schemeClr val="bg1"/>
                </a:solidFill>
              </a:rPr>
              <a:t>—</a:t>
            </a:r>
            <a:r>
              <a:rPr lang="zh-CN" altLang="en-US" sz="1200" dirty="0">
                <a:solidFill>
                  <a:schemeClr val="bg1"/>
                </a:solidFill>
              </a:rPr>
              <a:t> </a:t>
            </a:r>
            <a:endParaRPr lang="zh-CN" altLang="en-US" sz="1200" b="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479092003"/>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34990314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90538" y="1268413"/>
            <a:ext cx="4038600" cy="5065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81538" y="1268413"/>
            <a:ext cx="4038600" cy="5065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1837351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3400150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579659717"/>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6314277"/>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141671163"/>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084633015"/>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explode.wav"/>
          </p:stSnd>
        </p:sndAc>
      </p:transition>
    </mc:Choice>
    <mc:Fallback xmlns="">
      <p:transition spd="slow">
        <p:sndAc>
          <p:stSnd>
            <p:snd r:embed="rId3" name="explode.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audio" Target="../media/audio1.wav"/><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90000"/>
            <a:alpha val="25000"/>
          </a:schemeClr>
        </a:solidFill>
        <a:effectLst/>
      </p:bgPr>
    </p:bg>
    <p:spTree>
      <p:nvGrpSpPr>
        <p:cNvPr id="1" name=""/>
        <p:cNvGrpSpPr/>
        <p:nvPr/>
      </p:nvGrpSpPr>
      <p:grpSpPr>
        <a:xfrm>
          <a:off x="0" y="0"/>
          <a:ext cx="0" cy="0"/>
          <a:chOff x="0" y="0"/>
          <a:chExt cx="0" cy="0"/>
        </a:xfrm>
      </p:grpSpPr>
      <p:pic>
        <p:nvPicPr>
          <p:cNvPr id="1026" name="Picture 12" descr="badgeb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279525" y="1131888"/>
            <a:ext cx="7092950" cy="537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ChangeArrowheads="1"/>
          </p:cNvSpPr>
          <p:nvPr/>
        </p:nvSpPr>
        <p:spPr bwMode="auto">
          <a:xfrm>
            <a:off x="287338" y="990600"/>
            <a:ext cx="4318000" cy="28575"/>
          </a:xfrm>
          <a:prstGeom prst="rect">
            <a:avLst/>
          </a:prstGeom>
          <a:gradFill rotWithShape="1">
            <a:gsLst>
              <a:gs pos="0">
                <a:srgbClr val="FFFFFF"/>
              </a:gs>
              <a:gs pos="100000">
                <a:srgbClr val="133984"/>
              </a:gs>
            </a:gsLst>
            <a:lin ang="0" scaled="1"/>
          </a:gradFill>
          <a:ln>
            <a:noFill/>
          </a:ln>
          <a:extLst>
            <a:ext uri="{91240B29-F687-4F45-9708-019B960494DF}">
              <a14:hiddenLine xmlns:a14="http://schemas.microsoft.com/office/drawing/2010/main" w="19050" algn="ctr">
                <a:solidFill>
                  <a:srgbClr val="000000"/>
                </a:solidFill>
                <a:miter lim="800000"/>
                <a:headEnd/>
                <a:tailEnd/>
              </a14:hiddenLine>
            </a:ext>
          </a:extLst>
        </p:spPr>
        <p:txBody>
          <a:bodyPr wrap="none" anchor="ctr"/>
          <a:lstStyle>
            <a:lvl1pPr algn="ctr">
              <a:defRPr sz="2400">
                <a:solidFill>
                  <a:schemeClr val="tx1"/>
                </a:solidFill>
                <a:latin typeface="Arial" panose="020B0604020202020204" pitchFamily="34" charset="0"/>
                <a:ea typeface="黑体" panose="02010609060101010101" pitchFamily="49" charset="-122"/>
              </a:defRPr>
            </a:lvl1pPr>
            <a:lvl2pPr marL="742950" indent="-285750" algn="ctr">
              <a:defRPr sz="2400">
                <a:solidFill>
                  <a:schemeClr val="tx1"/>
                </a:solidFill>
                <a:latin typeface="Arial" panose="020B0604020202020204" pitchFamily="34" charset="0"/>
                <a:ea typeface="黑体" panose="02010609060101010101" pitchFamily="49" charset="-122"/>
              </a:defRPr>
            </a:lvl2pPr>
            <a:lvl3pPr marL="1143000" indent="-228600" algn="ctr">
              <a:defRPr sz="2400">
                <a:solidFill>
                  <a:schemeClr val="tx1"/>
                </a:solidFill>
                <a:latin typeface="Arial" panose="020B0604020202020204" pitchFamily="34" charset="0"/>
                <a:ea typeface="黑体" panose="02010609060101010101" pitchFamily="49" charset="-122"/>
              </a:defRPr>
            </a:lvl3pPr>
            <a:lvl4pPr marL="1600200" indent="-228600" algn="ctr">
              <a:defRPr sz="2400">
                <a:solidFill>
                  <a:schemeClr val="tx1"/>
                </a:solidFill>
                <a:latin typeface="Arial" panose="020B0604020202020204" pitchFamily="34" charset="0"/>
                <a:ea typeface="黑体" panose="02010609060101010101" pitchFamily="49" charset="-122"/>
              </a:defRPr>
            </a:lvl4pPr>
            <a:lvl5pPr marL="2057400" indent="-228600" algn="ctr">
              <a:defRPr sz="2400">
                <a:solidFill>
                  <a:schemeClr val="tx1"/>
                </a:solidFill>
                <a:latin typeface="Arial" panose="020B0604020202020204" pitchFamily="34" charset="0"/>
                <a:ea typeface="黑体" panose="02010609060101010101" pitchFamily="49" charset="-122"/>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9pPr>
          </a:lstStyle>
          <a:p>
            <a:pPr eaLnBrk="1" hangingPunct="1">
              <a:defRPr/>
            </a:pPr>
            <a:endParaRPr lang="zh-CN" altLang="en-US"/>
          </a:p>
        </p:txBody>
      </p:sp>
      <p:sp>
        <p:nvSpPr>
          <p:cNvPr id="1028" name="Rectangle 3"/>
          <p:cNvSpPr>
            <a:spLocks noChangeArrowheads="1"/>
          </p:cNvSpPr>
          <p:nvPr/>
        </p:nvSpPr>
        <p:spPr bwMode="auto">
          <a:xfrm>
            <a:off x="4826000" y="6477000"/>
            <a:ext cx="4318000" cy="28575"/>
          </a:xfrm>
          <a:prstGeom prst="rect">
            <a:avLst/>
          </a:prstGeom>
          <a:gradFill rotWithShape="1">
            <a:gsLst>
              <a:gs pos="0">
                <a:srgbClr val="FFFFFF"/>
              </a:gs>
              <a:gs pos="100000">
                <a:srgbClr val="133984"/>
              </a:gs>
            </a:gsLst>
            <a:lin ang="0" scaled="1"/>
          </a:gradFill>
          <a:ln>
            <a:noFill/>
          </a:ln>
          <a:extLst>
            <a:ext uri="{91240B29-F687-4F45-9708-019B960494DF}">
              <a14:hiddenLine xmlns:a14="http://schemas.microsoft.com/office/drawing/2010/main" w="19050" algn="ctr">
                <a:solidFill>
                  <a:srgbClr val="000000"/>
                </a:solidFill>
                <a:miter lim="800000"/>
                <a:headEnd/>
                <a:tailEnd/>
              </a14:hiddenLine>
            </a:ext>
          </a:extLst>
        </p:spPr>
        <p:txBody>
          <a:bodyPr wrap="none" anchor="ctr"/>
          <a:lstStyle>
            <a:lvl1pPr algn="ctr">
              <a:defRPr sz="2400">
                <a:solidFill>
                  <a:schemeClr val="tx1"/>
                </a:solidFill>
                <a:latin typeface="Arial" panose="020B0604020202020204" pitchFamily="34" charset="0"/>
                <a:ea typeface="黑体" panose="02010609060101010101" pitchFamily="49" charset="-122"/>
              </a:defRPr>
            </a:lvl1pPr>
            <a:lvl2pPr marL="742950" indent="-285750" algn="ctr">
              <a:defRPr sz="2400">
                <a:solidFill>
                  <a:schemeClr val="tx1"/>
                </a:solidFill>
                <a:latin typeface="Arial" panose="020B0604020202020204" pitchFamily="34" charset="0"/>
                <a:ea typeface="黑体" panose="02010609060101010101" pitchFamily="49" charset="-122"/>
              </a:defRPr>
            </a:lvl2pPr>
            <a:lvl3pPr marL="1143000" indent="-228600" algn="ctr">
              <a:defRPr sz="2400">
                <a:solidFill>
                  <a:schemeClr val="tx1"/>
                </a:solidFill>
                <a:latin typeface="Arial" panose="020B0604020202020204" pitchFamily="34" charset="0"/>
                <a:ea typeface="黑体" panose="02010609060101010101" pitchFamily="49" charset="-122"/>
              </a:defRPr>
            </a:lvl3pPr>
            <a:lvl4pPr marL="1600200" indent="-228600" algn="ctr">
              <a:defRPr sz="2400">
                <a:solidFill>
                  <a:schemeClr val="tx1"/>
                </a:solidFill>
                <a:latin typeface="Arial" panose="020B0604020202020204" pitchFamily="34" charset="0"/>
                <a:ea typeface="黑体" panose="02010609060101010101" pitchFamily="49" charset="-122"/>
              </a:defRPr>
            </a:lvl4pPr>
            <a:lvl5pPr marL="2057400" indent="-228600" algn="ctr">
              <a:defRPr sz="2400">
                <a:solidFill>
                  <a:schemeClr val="tx1"/>
                </a:solidFill>
                <a:latin typeface="Arial" panose="020B0604020202020204" pitchFamily="34" charset="0"/>
                <a:ea typeface="黑体" panose="02010609060101010101" pitchFamily="49" charset="-122"/>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9pPr>
          </a:lstStyle>
          <a:p>
            <a:pPr eaLnBrk="1" hangingPunct="1">
              <a:defRPr/>
            </a:pPr>
            <a:endParaRPr lang="zh-CN" altLang="en-US"/>
          </a:p>
        </p:txBody>
      </p:sp>
      <p:sp>
        <p:nvSpPr>
          <p:cNvPr id="1029" name="Rectangle 4"/>
          <p:cNvSpPr>
            <a:spLocks noGrp="1" noChangeArrowheads="1"/>
          </p:cNvSpPr>
          <p:nvPr>
            <p:ph type="title"/>
          </p:nvPr>
        </p:nvSpPr>
        <p:spPr bwMode="auto">
          <a:xfrm>
            <a:off x="2438400" y="152400"/>
            <a:ext cx="6705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54000" rIns="91440" bIns="45720" numCol="1" anchor="t" anchorCtr="1" compatLnSpc="1">
            <a:prstTxWarp prst="textNoShape">
              <a:avLst/>
            </a:prstTxWarp>
          </a:bodyPr>
          <a:lstStyle/>
          <a:p>
            <a:pPr lvl="0"/>
            <a:r>
              <a:rPr lang="zh-CN" altLang="en-US"/>
              <a:t>单击此处编辑母版标题样式</a:t>
            </a:r>
          </a:p>
        </p:txBody>
      </p:sp>
      <p:sp>
        <p:nvSpPr>
          <p:cNvPr id="1030" name="Rectangle 5"/>
          <p:cNvSpPr>
            <a:spLocks noGrp="1" noChangeArrowheads="1"/>
          </p:cNvSpPr>
          <p:nvPr>
            <p:ph type="body" idx="1"/>
          </p:nvPr>
        </p:nvSpPr>
        <p:spPr bwMode="auto">
          <a:xfrm>
            <a:off x="490538" y="1268413"/>
            <a:ext cx="8229600" cy="506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p:txBody>
      </p:sp>
      <p:pic>
        <p:nvPicPr>
          <p:cNvPr id="7" name="图片 6" descr="北京交通大学.png"/>
          <p:cNvPicPr>
            <a:picLocks noChangeAspect="1"/>
          </p:cNvPicPr>
          <p:nvPr userDrawn="1"/>
        </p:nvPicPr>
        <p:blipFill rotWithShape="1">
          <a:blip r:embed="rId15">
            <a:duotone>
              <a:schemeClr val="accent2">
                <a:shade val="45000"/>
                <a:satMod val="135000"/>
              </a:schemeClr>
              <a:prstClr val="white"/>
            </a:duotone>
          </a:blip>
          <a:srcRect r="4912"/>
          <a:stretch/>
        </p:blipFill>
        <p:spPr bwMode="auto">
          <a:xfrm>
            <a:off x="130175" y="161924"/>
            <a:ext cx="860425" cy="819151"/>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780"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slow" p14:dur="2000">
        <p:sndAc>
          <p:stSnd>
            <p:snd r:embed="rId13" name="explode.wav"/>
          </p:stSnd>
        </p:sndAc>
      </p:transition>
    </mc:Choice>
    <mc:Fallback xmlns="">
      <p:transition spd="slow">
        <p:sndAc>
          <p:stSnd>
            <p:snd r:embed="rId16" name="explode.wav"/>
          </p:stSnd>
        </p:sndAc>
      </p:transition>
    </mc:Fallback>
  </mc:AlternateContent>
  <p:txStyles>
    <p:titleStyle>
      <a:lvl1pPr algn="l" rtl="0" eaLnBrk="0" fontAlgn="base" hangingPunct="0">
        <a:spcBef>
          <a:spcPct val="0"/>
        </a:spcBef>
        <a:spcAft>
          <a:spcPct val="0"/>
        </a:spcAft>
        <a:defRPr sz="3600" b="1">
          <a:solidFill>
            <a:schemeClr val="accent2"/>
          </a:solidFill>
          <a:latin typeface="+mj-lt"/>
          <a:ea typeface="+mj-ea"/>
          <a:cs typeface="+mj-cs"/>
        </a:defRPr>
      </a:lvl1pPr>
      <a:lvl2pPr algn="l" rtl="0" eaLnBrk="0" fontAlgn="base" hangingPunct="0">
        <a:spcBef>
          <a:spcPct val="0"/>
        </a:spcBef>
        <a:spcAft>
          <a:spcPct val="0"/>
        </a:spcAft>
        <a:defRPr sz="3600" b="1">
          <a:solidFill>
            <a:schemeClr val="accent2"/>
          </a:solidFill>
          <a:latin typeface="Arial" charset="0"/>
          <a:ea typeface="黑体" panose="02010609060101010101" pitchFamily="49" charset="-122"/>
        </a:defRPr>
      </a:lvl2pPr>
      <a:lvl3pPr algn="l" rtl="0" eaLnBrk="0" fontAlgn="base" hangingPunct="0">
        <a:spcBef>
          <a:spcPct val="0"/>
        </a:spcBef>
        <a:spcAft>
          <a:spcPct val="0"/>
        </a:spcAft>
        <a:defRPr sz="3600" b="1">
          <a:solidFill>
            <a:schemeClr val="accent2"/>
          </a:solidFill>
          <a:latin typeface="Arial" charset="0"/>
          <a:ea typeface="黑体" panose="02010609060101010101" pitchFamily="49" charset="-122"/>
        </a:defRPr>
      </a:lvl3pPr>
      <a:lvl4pPr algn="l" rtl="0" eaLnBrk="0" fontAlgn="base" hangingPunct="0">
        <a:spcBef>
          <a:spcPct val="0"/>
        </a:spcBef>
        <a:spcAft>
          <a:spcPct val="0"/>
        </a:spcAft>
        <a:defRPr sz="3600" b="1">
          <a:solidFill>
            <a:schemeClr val="accent2"/>
          </a:solidFill>
          <a:latin typeface="Arial" charset="0"/>
          <a:ea typeface="黑体" panose="02010609060101010101" pitchFamily="49" charset="-122"/>
        </a:defRPr>
      </a:lvl4pPr>
      <a:lvl5pPr algn="l" rtl="0" eaLnBrk="0" fontAlgn="base" hangingPunct="0">
        <a:spcBef>
          <a:spcPct val="0"/>
        </a:spcBef>
        <a:spcAft>
          <a:spcPct val="0"/>
        </a:spcAft>
        <a:defRPr sz="3600" b="1">
          <a:solidFill>
            <a:schemeClr val="accent2"/>
          </a:solidFill>
          <a:latin typeface="Arial" charset="0"/>
          <a:ea typeface="黑体" panose="02010609060101010101" pitchFamily="49" charset="-122"/>
        </a:defRPr>
      </a:lvl5pPr>
      <a:lvl6pPr marL="457200" algn="l" rtl="0" fontAlgn="base">
        <a:spcBef>
          <a:spcPct val="0"/>
        </a:spcBef>
        <a:spcAft>
          <a:spcPct val="0"/>
        </a:spcAft>
        <a:defRPr sz="2800" b="1">
          <a:solidFill>
            <a:srgbClr val="133984"/>
          </a:solidFill>
          <a:latin typeface="Arial" charset="0"/>
          <a:ea typeface="华文新魏" pitchFamily="2" charset="-122"/>
        </a:defRPr>
      </a:lvl6pPr>
      <a:lvl7pPr marL="914400" algn="l" rtl="0" fontAlgn="base">
        <a:spcBef>
          <a:spcPct val="0"/>
        </a:spcBef>
        <a:spcAft>
          <a:spcPct val="0"/>
        </a:spcAft>
        <a:defRPr sz="2800" b="1">
          <a:solidFill>
            <a:srgbClr val="133984"/>
          </a:solidFill>
          <a:latin typeface="Arial" charset="0"/>
          <a:ea typeface="华文新魏" pitchFamily="2" charset="-122"/>
        </a:defRPr>
      </a:lvl7pPr>
      <a:lvl8pPr marL="1371600" algn="l" rtl="0" fontAlgn="base">
        <a:spcBef>
          <a:spcPct val="0"/>
        </a:spcBef>
        <a:spcAft>
          <a:spcPct val="0"/>
        </a:spcAft>
        <a:defRPr sz="2800" b="1">
          <a:solidFill>
            <a:srgbClr val="133984"/>
          </a:solidFill>
          <a:latin typeface="Arial" charset="0"/>
          <a:ea typeface="华文新魏" pitchFamily="2" charset="-122"/>
        </a:defRPr>
      </a:lvl8pPr>
      <a:lvl9pPr marL="1828800" algn="l" rtl="0" fontAlgn="base">
        <a:spcBef>
          <a:spcPct val="0"/>
        </a:spcBef>
        <a:spcAft>
          <a:spcPct val="0"/>
        </a:spcAft>
        <a:defRPr sz="2800" b="1">
          <a:solidFill>
            <a:srgbClr val="133984"/>
          </a:solidFill>
          <a:latin typeface="Arial" charset="0"/>
          <a:ea typeface="华文新魏" pitchFamily="2" charset="-122"/>
        </a:defRPr>
      </a:lvl9pPr>
    </p:titleStyle>
    <p:bodyStyle>
      <a:lvl1pPr marL="449263" indent="-449263" algn="l" rtl="0" eaLnBrk="0" fontAlgn="base" hangingPunct="0">
        <a:lnSpc>
          <a:spcPct val="110000"/>
        </a:lnSpc>
        <a:spcBef>
          <a:spcPct val="20000"/>
        </a:spcBef>
        <a:spcAft>
          <a:spcPct val="0"/>
        </a:spcAft>
        <a:buSzPct val="120000"/>
        <a:buBlip>
          <a:blip r:embed="rId17"/>
        </a:buBlip>
        <a:defRPr sz="2800">
          <a:solidFill>
            <a:schemeClr val="accent2"/>
          </a:solidFill>
          <a:latin typeface="+mn-lt"/>
          <a:ea typeface="+mn-ea"/>
          <a:cs typeface="+mn-cs"/>
        </a:defRPr>
      </a:lvl1pPr>
      <a:lvl2pPr marL="914400" indent="-285750" algn="l" rtl="0" eaLnBrk="0" fontAlgn="base" hangingPunct="0">
        <a:lnSpc>
          <a:spcPct val="110000"/>
        </a:lnSpc>
        <a:spcBef>
          <a:spcPct val="20000"/>
        </a:spcBef>
        <a:spcAft>
          <a:spcPct val="0"/>
        </a:spcAft>
        <a:buClr>
          <a:srgbClr val="000066"/>
        </a:buClr>
        <a:buChar char="•"/>
        <a:defRPr sz="2400">
          <a:solidFill>
            <a:schemeClr val="accent2"/>
          </a:solidFill>
          <a:latin typeface="+mn-lt"/>
          <a:ea typeface="+mn-ea"/>
        </a:defRPr>
      </a:lvl2pPr>
      <a:lvl3pPr marL="1322388"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730375"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138363"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95563" indent="-228600" algn="l" rtl="0" fontAlgn="base">
        <a:spcBef>
          <a:spcPct val="20000"/>
        </a:spcBef>
        <a:spcAft>
          <a:spcPct val="0"/>
        </a:spcAft>
        <a:buChar char="»"/>
        <a:defRPr sz="2000">
          <a:solidFill>
            <a:schemeClr val="tx1"/>
          </a:solidFill>
          <a:latin typeface="+mn-lt"/>
          <a:ea typeface="宋体" pitchFamily="2" charset="-122"/>
        </a:defRPr>
      </a:lvl6pPr>
      <a:lvl7pPr marL="3052763" indent="-228600" algn="l" rtl="0" fontAlgn="base">
        <a:spcBef>
          <a:spcPct val="20000"/>
        </a:spcBef>
        <a:spcAft>
          <a:spcPct val="0"/>
        </a:spcAft>
        <a:buChar char="»"/>
        <a:defRPr sz="2000">
          <a:solidFill>
            <a:schemeClr val="tx1"/>
          </a:solidFill>
          <a:latin typeface="+mn-lt"/>
          <a:ea typeface="宋体" pitchFamily="2" charset="-122"/>
        </a:defRPr>
      </a:lvl7pPr>
      <a:lvl8pPr marL="3509963" indent="-228600" algn="l" rtl="0" fontAlgn="base">
        <a:spcBef>
          <a:spcPct val="20000"/>
        </a:spcBef>
        <a:spcAft>
          <a:spcPct val="0"/>
        </a:spcAft>
        <a:buChar char="»"/>
        <a:defRPr sz="2000">
          <a:solidFill>
            <a:schemeClr val="tx1"/>
          </a:solidFill>
          <a:latin typeface="+mn-lt"/>
          <a:ea typeface="宋体" pitchFamily="2" charset="-122"/>
        </a:defRPr>
      </a:lvl8pPr>
      <a:lvl9pPr marL="3967163" indent="-228600" algn="l" rtl="0" fontAlgn="base">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矩形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矩形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矩形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矩形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矩形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圆角矩形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圆角矩形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矩形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矩形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矩形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矩形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矩形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矩形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标题占位符 21"/>
          <p:cNvSpPr>
            <a:spLocks noGrp="1"/>
          </p:cNvSpPr>
          <p:nvPr>
            <p:ph type="title"/>
          </p:nvPr>
        </p:nvSpPr>
        <p:spPr>
          <a:xfrm>
            <a:off x="457200" y="1143000"/>
            <a:ext cx="8229600" cy="1066800"/>
          </a:xfrm>
          <a:prstGeom prst="rect">
            <a:avLst/>
          </a:prstGeom>
        </p:spPr>
        <p:txBody>
          <a:bodyPr vert="horz" anchor="ctr">
            <a:normAutofit/>
          </a:bodyPr>
          <a:lstStyle/>
          <a:p>
            <a:r>
              <a:rPr kumimoji="0" lang="zh-CN" altLang="en-US"/>
              <a:t>单击此处编辑母版标题样式</a:t>
            </a:r>
            <a:endParaRPr kumimoji="0" lang="en-US"/>
          </a:p>
        </p:txBody>
      </p:sp>
      <p:sp>
        <p:nvSpPr>
          <p:cNvPr id="13" name="文本占位符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14" name="日期占位符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pPr algn="l" eaLnBrk="1" latinLnBrk="0" hangingPunct="1"/>
            <a:fld id="{C3F416CD-67A3-4CF0-A210-F6AF31AC147F}" type="datetimeFigureOut">
              <a:rPr lang="en-US" smtClean="0"/>
              <a:pPr algn="l" eaLnBrk="1" latinLnBrk="0" hangingPunct="1"/>
              <a:t>12/24/2021</a:t>
            </a:fld>
            <a:endParaRPr lang="en-US" sz="800" dirty="0">
              <a:solidFill>
                <a:schemeClr val="accent2"/>
              </a:solidFill>
            </a:endParaRPr>
          </a:p>
        </p:txBody>
      </p:sp>
      <p:sp>
        <p:nvSpPr>
          <p:cNvPr id="3" name="页脚占位符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lgn="r" eaLnBrk="1" latinLnBrk="0" hangingPunct="1"/>
            <a:endParaRPr kumimoji="0" lang="en-US" sz="800" dirty="0">
              <a:solidFill>
                <a:schemeClr val="accent2"/>
              </a:solidFill>
            </a:endParaRPr>
          </a:p>
        </p:txBody>
      </p:sp>
      <p:sp>
        <p:nvSpPr>
          <p:cNvPr id="23" name="灯片编号占位符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pPr algn="r" eaLnBrk="1" latinLnBrk="0" hangingPunct="1"/>
            <a:fld id="{96652B35-718D-4E28-AFEB-B694A3B357E8}" type="slidenum">
              <a:rPr kumimoji="0" lang="en-US" smtClean="0"/>
              <a:pPr algn="r" eaLnBrk="1" latinLnBrk="0" hangingPunct="1"/>
              <a:t>‹#›</a:t>
            </a:fld>
            <a:endParaRPr kumimoji="0" lang="en-US" sz="18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793" r:id="rId12"/>
  </p:sldLayoutIdLst>
  <mc:AlternateContent xmlns:mc="http://schemas.openxmlformats.org/markup-compatibility/2006" xmlns:p14="http://schemas.microsoft.com/office/powerpoint/2010/main">
    <mc:Choice Requires="p14">
      <p:transition spd="slow" p14:dur="2000">
        <p:sndAc>
          <p:stSnd>
            <p:snd r:embed="rId14" name="explode.wav"/>
          </p:stSnd>
        </p:sndAc>
      </p:transition>
    </mc:Choice>
    <mc:Fallback xmlns="">
      <p:transition spd="slow">
        <p:sndAc>
          <p:stSnd>
            <p:snd r:embed="rId15" name="explode.wav"/>
          </p:stSnd>
        </p:sndAc>
      </p:transition>
    </mc:Fallback>
  </mc:AlternateConten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audio" Target="../media/audio1.wav"/><Relationship Id="rId1" Type="http://schemas.openxmlformats.org/officeDocument/2006/relationships/slideLayout" Target="../slideLayouts/slideLayout15.xml"/><Relationship Id="rId5" Type="http://schemas.openxmlformats.org/officeDocument/2006/relationships/audio" Target="../media/audio1.wav"/><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audio" Target="../media/audio1.wav"/><Relationship Id="rId1" Type="http://schemas.openxmlformats.org/officeDocument/2006/relationships/slideLayout" Target="../slideLayouts/slideLayout15.xml"/><Relationship Id="rId5" Type="http://schemas.openxmlformats.org/officeDocument/2006/relationships/audio" Target="../media/audio1.wav"/><Relationship Id="rId4" Type="http://schemas.openxmlformats.org/officeDocument/2006/relationships/image" Target="../media/image20.emf"/></Relationships>
</file>

<file path=ppt/slides/_rels/slide1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audio" Target="../media/audio1.wav"/><Relationship Id="rId1" Type="http://schemas.openxmlformats.org/officeDocument/2006/relationships/slideLayout" Target="../slideLayouts/slideLayout15.xml"/><Relationship Id="rId5" Type="http://schemas.openxmlformats.org/officeDocument/2006/relationships/audio" Target="../media/audio1.wav"/><Relationship Id="rId4" Type="http://schemas.openxmlformats.org/officeDocument/2006/relationships/image" Target="../media/image22.e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slide" Target="slide4.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notesSlide" Target="../notesSlides/notesSlide2.xml"/><Relationship Id="rId4"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slide" Target="slide4.xml"/><Relationship Id="rId5" Type="http://schemas.openxmlformats.org/officeDocument/2006/relationships/tags" Target="../tags/tag26.xml"/><Relationship Id="rId10" Type="http://schemas.openxmlformats.org/officeDocument/2006/relationships/slideLayout" Target="../slideLayouts/slideLayout18.xml"/><Relationship Id="rId4" Type="http://schemas.openxmlformats.org/officeDocument/2006/relationships/tags" Target="../tags/tag25.xml"/><Relationship Id="rId9" Type="http://schemas.openxmlformats.org/officeDocument/2006/relationships/tags" Target="../tags/tag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8" Type="http://schemas.openxmlformats.org/officeDocument/2006/relationships/tags" Target="../tags/tag38.xml"/><Relationship Id="rId3" Type="http://schemas.openxmlformats.org/officeDocument/2006/relationships/tags" Target="../tags/tag33.xml"/><Relationship Id="rId7" Type="http://schemas.openxmlformats.org/officeDocument/2006/relationships/tags" Target="../tags/tag37.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slide" Target="slide4.xml"/><Relationship Id="rId5" Type="http://schemas.openxmlformats.org/officeDocument/2006/relationships/tags" Target="../tags/tag35.xml"/><Relationship Id="rId10" Type="http://schemas.openxmlformats.org/officeDocument/2006/relationships/slideLayout" Target="../slideLayouts/slideLayout18.xml"/><Relationship Id="rId4" Type="http://schemas.openxmlformats.org/officeDocument/2006/relationships/tags" Target="../tags/tag34.xml"/><Relationship Id="rId9" Type="http://schemas.openxmlformats.org/officeDocument/2006/relationships/tags" Target="../tags/tag3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hyperlink" Target="mailto:wanghy@bjtu.edu.cn" TargetMode="Externa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slide" Target="slide25.xml"/><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slide" Target="slide20.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slide" Target="slide4.xml"/><Relationship Id="rId5" Type="http://schemas.openxmlformats.org/officeDocument/2006/relationships/tags" Target="../tags/tag9.xml"/><Relationship Id="rId10" Type="http://schemas.openxmlformats.org/officeDocument/2006/relationships/slideLayout" Target="../slideLayouts/slideLayout18.xml"/><Relationship Id="rId4" Type="http://schemas.openxmlformats.org/officeDocument/2006/relationships/tags" Target="../tags/tag8.xml"/><Relationship Id="rId9" Type="http://schemas.openxmlformats.org/officeDocument/2006/relationships/tags" Target="../tags/tag1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slide" Target="slide4.xml"/><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audio" Target="../media/audio2.wav"/><Relationship Id="rId5" Type="http://schemas.openxmlformats.org/officeDocument/2006/relationships/slide" Target="slide4.xml"/><Relationship Id="rId4" Type="http://schemas.openxmlformats.org/officeDocument/2006/relationships/audio" Target="../media/audio2.wav"/></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audio" Target="../media/audio1.wav"/><Relationship Id="rId5" Type="http://schemas.openxmlformats.org/officeDocument/2006/relationships/slide" Target="slide4.xml"/><Relationship Id="rId4"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audio" Target="../media/audio1.wav"/><Relationship Id="rId1" Type="http://schemas.openxmlformats.org/officeDocument/2006/relationships/slideLayout" Target="../slideLayouts/slideLayout15.xml"/><Relationship Id="rId5" Type="http://schemas.openxmlformats.org/officeDocument/2006/relationships/audio" Target="../media/audio1.wav"/><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audio" Target="../media/audio1.wav"/><Relationship Id="rId1" Type="http://schemas.openxmlformats.org/officeDocument/2006/relationships/slideLayout" Target="../slideLayouts/slideLayout15.xml"/><Relationship Id="rId5" Type="http://schemas.openxmlformats.org/officeDocument/2006/relationships/audio" Target="../media/audio1.wav"/><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audio" Target="../media/audio1.wav"/><Relationship Id="rId1" Type="http://schemas.openxmlformats.org/officeDocument/2006/relationships/slideLayout" Target="../slideLayouts/slideLayout15.xml"/><Relationship Id="rId5" Type="http://schemas.openxmlformats.org/officeDocument/2006/relationships/audio" Target="../media/audio1.wav"/><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336396" y="404664"/>
            <a:ext cx="8471207" cy="1845894"/>
          </a:xfrm>
        </p:spPr>
        <p:txBody>
          <a:bodyPr>
            <a:noAutofit/>
          </a:bodyPr>
          <a:lstStyle/>
          <a:p>
            <a:pPr algn="ctr"/>
            <a:r>
              <a:rPr lang="en-US" altLang="zh-CN" sz="3200" dirty="0" smtClean="0">
                <a:ea typeface="微软雅黑" panose="020B0503020204020204" pitchFamily="34" charset="-122"/>
              </a:rPr>
              <a:t>2021-2022</a:t>
            </a:r>
            <a:r>
              <a:rPr lang="zh-CN" altLang="en-US" sz="3200" dirty="0" smtClean="0">
                <a:ea typeface="微软雅黑" panose="020B0503020204020204" pitchFamily="34" charset="-122"/>
              </a:rPr>
              <a:t>第一学期</a:t>
            </a:r>
            <a:r>
              <a:rPr lang="en-US" altLang="zh-CN" sz="3200" dirty="0">
                <a:ea typeface="微软雅黑" panose="020B0503020204020204" pitchFamily="34" charset="-122"/>
              </a:rPr>
              <a:t/>
            </a:r>
            <a:br>
              <a:rPr lang="en-US" altLang="zh-CN" sz="3200" dirty="0">
                <a:ea typeface="微软雅黑" panose="020B0503020204020204" pitchFamily="34" charset="-122"/>
              </a:rPr>
            </a:br>
            <a:r>
              <a:rPr lang="en-US" altLang="zh-CN" sz="3200" dirty="0">
                <a:ea typeface="微软雅黑" panose="020B0503020204020204" pitchFamily="34" charset="-122"/>
              </a:rPr>
              <a:t/>
            </a:r>
            <a:br>
              <a:rPr lang="en-US" altLang="zh-CN" sz="3200" dirty="0">
                <a:ea typeface="微软雅黑" panose="020B0503020204020204" pitchFamily="34" charset="-122"/>
              </a:rPr>
            </a:br>
            <a:r>
              <a:rPr lang="zh-CN" altLang="en-US" sz="3200" dirty="0">
                <a:ea typeface="微软雅黑" panose="020B0503020204020204" pitchFamily="34" charset="-122"/>
              </a:rPr>
              <a:t>专科毕业实习总结及下学期毕业实习工作布置</a:t>
            </a:r>
          </a:p>
        </p:txBody>
      </p:sp>
      <p:sp>
        <p:nvSpPr>
          <p:cNvPr id="5" name="副标题 4"/>
          <p:cNvSpPr>
            <a:spLocks noGrp="1"/>
          </p:cNvSpPr>
          <p:nvPr>
            <p:ph type="subTitle" idx="1"/>
          </p:nvPr>
        </p:nvSpPr>
        <p:spPr>
          <a:xfrm>
            <a:off x="3059832" y="5301208"/>
            <a:ext cx="5931768" cy="1295400"/>
          </a:xfrm>
        </p:spPr>
        <p:txBody>
          <a:bodyPr>
            <a:normAutofit/>
          </a:bodyPr>
          <a:lstStyle/>
          <a:p>
            <a:pPr algn="r"/>
            <a:r>
              <a:rPr lang="zh-CN" altLang="en-US" sz="1400" b="1" dirty="0">
                <a:ea typeface="微软雅黑" panose="020B0503020204020204" pitchFamily="34" charset="-122"/>
              </a:rPr>
              <a:t>北京交通大学远程与继续教育学院  教学服务中心</a:t>
            </a:r>
            <a:endParaRPr lang="en-US" altLang="zh-CN" sz="1400" b="1" dirty="0">
              <a:ea typeface="微软雅黑" panose="020B0503020204020204" pitchFamily="34" charset="-122"/>
            </a:endParaRPr>
          </a:p>
          <a:p>
            <a:pPr algn="r"/>
            <a:r>
              <a:rPr lang="zh-CN" altLang="en-US" sz="1400" b="1" dirty="0">
                <a:ea typeface="微软雅黑" panose="020B0503020204020204" pitchFamily="34" charset="-122"/>
              </a:rPr>
              <a:t> </a:t>
            </a:r>
            <a:endParaRPr lang="en-US" altLang="zh-CN" sz="1400" b="1" dirty="0">
              <a:ea typeface="微软雅黑" panose="020B0503020204020204" pitchFamily="34" charset="-122"/>
            </a:endParaRPr>
          </a:p>
          <a:p>
            <a:pPr algn="r"/>
            <a:r>
              <a:rPr altLang="en-US" sz="1400" b="1" dirty="0" err="1">
                <a:ea typeface="微软雅黑" panose="020B0503020204020204" pitchFamily="34" charset="-122"/>
              </a:rPr>
              <a:t>王红英</a:t>
            </a:r>
            <a:r>
              <a:rPr lang="en-US" altLang="en-US" sz="1400" b="1" dirty="0">
                <a:ea typeface="微软雅黑" panose="020B0503020204020204" pitchFamily="34" charset="-122"/>
              </a:rPr>
              <a:t>  </a:t>
            </a:r>
            <a:r>
              <a:rPr lang="en-US" altLang="zh-CN" sz="1400" b="1" dirty="0" smtClean="0">
                <a:latin typeface="+mj-ea"/>
                <a:ea typeface="+mj-ea"/>
              </a:rPr>
              <a:t>2021</a:t>
            </a:r>
            <a:r>
              <a:rPr lang="zh-CN" altLang="en-US" sz="1400" b="1" dirty="0" smtClean="0">
                <a:latin typeface="+mj-ea"/>
                <a:ea typeface="+mj-ea"/>
              </a:rPr>
              <a:t>年</a:t>
            </a:r>
            <a:r>
              <a:rPr lang="en-US" altLang="zh-CN" sz="1400" b="1" dirty="0" smtClean="0">
                <a:latin typeface="+mj-ea"/>
                <a:ea typeface="+mj-ea"/>
              </a:rPr>
              <a:t>12</a:t>
            </a:r>
            <a:r>
              <a:rPr lang="zh-CN" altLang="en-US" sz="1400" b="1" dirty="0" smtClean="0">
                <a:latin typeface="+mj-ea"/>
                <a:ea typeface="+mj-ea"/>
              </a:rPr>
              <a:t>月</a:t>
            </a:r>
            <a:endParaRPr lang="zh-CN" altLang="en-US" sz="1400" b="1" dirty="0">
              <a:latin typeface="+mj-ea"/>
              <a:ea typeface="+mj-ea"/>
            </a:endParaRPr>
          </a:p>
        </p:txBody>
      </p:sp>
      <p:pic>
        <p:nvPicPr>
          <p:cNvPr id="6" name="图片 5" descr="北京交通大学.png"/>
          <p:cNvPicPr>
            <a:picLocks noChangeAspect="1"/>
          </p:cNvPicPr>
          <p:nvPr/>
        </p:nvPicPr>
        <p:blipFill rotWithShape="1">
          <a:blip r:embed="rId3"/>
          <a:srcRect r="4912"/>
          <a:stretch/>
        </p:blipFill>
        <p:spPr bwMode="auto">
          <a:xfrm>
            <a:off x="683568" y="5301208"/>
            <a:ext cx="860425" cy="819151"/>
          </a:xfrm>
          <a:prstGeom prst="rect">
            <a:avLst/>
          </a:prstGeom>
          <a:noFill/>
          <a:ln>
            <a:noFill/>
          </a:ln>
        </p:spPr>
      </p:pic>
    </p:spTree>
    <p:extLst>
      <p:ext uri="{BB962C8B-B14F-4D97-AF65-F5344CB8AC3E}">
        <p14:creationId xmlns:p14="http://schemas.microsoft.com/office/powerpoint/2010/main" val="164219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内容占位符 7"/>
          <p:cNvPicPr>
            <a:picLocks noGrp="1" noChangeAspect="1"/>
          </p:cNvPicPr>
          <p:nvPr>
            <p:ph sz="half" idx="2"/>
          </p:nvPr>
        </p:nvPicPr>
        <p:blipFill>
          <a:blip r:embed="rId3"/>
          <a:stretch>
            <a:fillRect/>
          </a:stretch>
        </p:blipFill>
        <p:spPr>
          <a:xfrm>
            <a:off x="4648200" y="931251"/>
            <a:ext cx="4038600" cy="5678123"/>
          </a:xfrm>
          <a:prstGeom prst="rect">
            <a:avLst/>
          </a:prstGeom>
        </p:spPr>
      </p:pic>
      <p:pic>
        <p:nvPicPr>
          <p:cNvPr id="7" name="内容占位符 6"/>
          <p:cNvPicPr>
            <a:picLocks noGrp="1" noChangeAspect="1"/>
          </p:cNvPicPr>
          <p:nvPr>
            <p:ph sz="half" idx="1"/>
          </p:nvPr>
        </p:nvPicPr>
        <p:blipFill>
          <a:blip r:embed="rId4"/>
          <a:stretch>
            <a:fillRect/>
          </a:stretch>
        </p:blipFill>
        <p:spPr>
          <a:xfrm>
            <a:off x="958393" y="764704"/>
            <a:ext cx="3036213" cy="6010746"/>
          </a:xfrm>
          <a:prstGeom prst="rect">
            <a:avLst/>
          </a:prstGeom>
        </p:spPr>
      </p:pic>
    </p:spTree>
    <p:extLst>
      <p:ext uri="{BB962C8B-B14F-4D97-AF65-F5344CB8AC3E}">
        <p14:creationId xmlns:p14="http://schemas.microsoft.com/office/powerpoint/2010/main" val="2853260819"/>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explode.wav"/>
          </p:stSnd>
        </p:sndAc>
      </p:transition>
    </mc:Choice>
    <mc:Fallback xmlns="">
      <p:transition spd="slow">
        <p:sndAc>
          <p:stSnd>
            <p:snd r:embed="rId5" name="explode.wav"/>
          </p:stSnd>
        </p:sndAc>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sz="half" idx="1"/>
          </p:nvPr>
        </p:nvPicPr>
        <p:blipFill>
          <a:blip r:embed="rId3"/>
          <a:stretch>
            <a:fillRect/>
          </a:stretch>
        </p:blipFill>
        <p:spPr>
          <a:xfrm>
            <a:off x="457200" y="771447"/>
            <a:ext cx="4038600" cy="5997731"/>
          </a:xfrm>
          <a:prstGeom prst="rect">
            <a:avLst/>
          </a:prstGeom>
        </p:spPr>
      </p:pic>
      <p:pic>
        <p:nvPicPr>
          <p:cNvPr id="6" name="内容占位符 5"/>
          <p:cNvPicPr>
            <a:picLocks noGrp="1" noChangeAspect="1"/>
          </p:cNvPicPr>
          <p:nvPr>
            <p:ph sz="half" idx="2"/>
          </p:nvPr>
        </p:nvPicPr>
        <p:blipFill>
          <a:blip r:embed="rId4"/>
          <a:stretch>
            <a:fillRect/>
          </a:stretch>
        </p:blipFill>
        <p:spPr>
          <a:xfrm>
            <a:off x="4648200" y="793360"/>
            <a:ext cx="4038600" cy="5953905"/>
          </a:xfrm>
          <a:prstGeom prst="rect">
            <a:avLst/>
          </a:prstGeom>
        </p:spPr>
      </p:pic>
    </p:spTree>
    <p:extLst>
      <p:ext uri="{BB962C8B-B14F-4D97-AF65-F5344CB8AC3E}">
        <p14:creationId xmlns:p14="http://schemas.microsoft.com/office/powerpoint/2010/main" val="514365872"/>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explode.wav"/>
          </p:stSnd>
        </p:sndAc>
      </p:transition>
    </mc:Choice>
    <mc:Fallback xmlns="">
      <p:transition spd="slow">
        <p:sndAc>
          <p:stSnd>
            <p:snd r:embed="rId5" name="explode.wav"/>
          </p:stSnd>
        </p:sndAc>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内容占位符 9"/>
          <p:cNvPicPr>
            <a:picLocks noGrp="1" noChangeAspect="1"/>
          </p:cNvPicPr>
          <p:nvPr>
            <p:ph sz="half" idx="2"/>
          </p:nvPr>
        </p:nvPicPr>
        <p:blipFill>
          <a:blip r:embed="rId3"/>
          <a:stretch>
            <a:fillRect/>
          </a:stretch>
        </p:blipFill>
        <p:spPr>
          <a:xfrm>
            <a:off x="4648200" y="3336118"/>
            <a:ext cx="4038600" cy="2352701"/>
          </a:xfrm>
          <a:prstGeom prst="rect">
            <a:avLst/>
          </a:prstGeom>
        </p:spPr>
      </p:pic>
      <p:pic>
        <p:nvPicPr>
          <p:cNvPr id="9" name="内容占位符 8"/>
          <p:cNvPicPr>
            <a:picLocks noGrp="1" noChangeAspect="1"/>
          </p:cNvPicPr>
          <p:nvPr>
            <p:ph sz="half" idx="1"/>
          </p:nvPr>
        </p:nvPicPr>
        <p:blipFill>
          <a:blip r:embed="rId4"/>
          <a:stretch>
            <a:fillRect/>
          </a:stretch>
        </p:blipFill>
        <p:spPr>
          <a:xfrm>
            <a:off x="467544" y="700089"/>
            <a:ext cx="3888432" cy="6154762"/>
          </a:xfrm>
          <a:prstGeom prst="rect">
            <a:avLst/>
          </a:prstGeom>
        </p:spPr>
      </p:pic>
    </p:spTree>
    <p:extLst>
      <p:ext uri="{BB962C8B-B14F-4D97-AF65-F5344CB8AC3E}">
        <p14:creationId xmlns:p14="http://schemas.microsoft.com/office/powerpoint/2010/main" val="1503106525"/>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explode.wav"/>
          </p:stSnd>
        </p:sndAc>
      </p:transition>
    </mc:Choice>
    <mc:Fallback xmlns="">
      <p:transition spd="slow">
        <p:sndAc>
          <p:stSnd>
            <p:snd r:embed="rId5" name="explode.wav"/>
          </p:stSnd>
        </p:sndAc>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Number_2">
            <a:hlinkClick r:id="rId4" action="ppaction://hlinksldjump"/>
            <a:extLst>
              <a:ext uri="{FF2B5EF4-FFF2-40B4-BE49-F238E27FC236}">
                <a16:creationId xmlns:a16="http://schemas.microsoft.com/office/drawing/2014/main" id="{BF63244F-95B3-492D-AC17-112BA37B0D16}"/>
              </a:ext>
            </a:extLst>
          </p:cNvPr>
          <p:cNvSpPr/>
          <p:nvPr>
            <p:custDataLst>
              <p:tags r:id="rId1"/>
            </p:custDataLst>
          </p:nvPr>
        </p:nvSpPr>
        <p:spPr>
          <a:xfrm>
            <a:off x="5560767" y="102268"/>
            <a:ext cx="245075"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08000" anchor="ctr"/>
          <a:lstStyle/>
          <a:p>
            <a:pPr algn="ctr" eaLnBrk="1" fontAlgn="auto" hangingPunct="1">
              <a:spcBef>
                <a:spcPts val="0"/>
              </a:spcBef>
              <a:spcAft>
                <a:spcPts val="0"/>
              </a:spcAft>
              <a:defRPr/>
            </a:pPr>
            <a:r>
              <a:rPr lang="en-US" altLang="zh-CN" sz="2800" b="1" kern="0" dirty="0">
                <a:latin typeface="微软雅黑" panose="020B0503020204020204" pitchFamily="34" charset="-122"/>
                <a:ea typeface="微软雅黑" panose="020B0503020204020204" pitchFamily="34" charset="-122"/>
                <a:cs typeface="Arial" panose="020B0604020202020204" pitchFamily="34" charset="0"/>
              </a:rPr>
              <a:t>1</a:t>
            </a:r>
            <a:endParaRPr lang="zh-CN" altLang="en-US" sz="2800" b="1" kern="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MH_Entry_2">
            <a:hlinkClick r:id="rId4" action="ppaction://hlinksldjump"/>
            <a:extLst>
              <a:ext uri="{FF2B5EF4-FFF2-40B4-BE49-F238E27FC236}">
                <a16:creationId xmlns:a16="http://schemas.microsoft.com/office/drawing/2014/main" id="{242511DC-5FAF-45A7-92FD-57443F4D6E58}"/>
              </a:ext>
            </a:extLst>
          </p:cNvPr>
          <p:cNvSpPr/>
          <p:nvPr>
            <p:custDataLst>
              <p:tags r:id="rId2"/>
            </p:custDataLst>
          </p:nvPr>
        </p:nvSpPr>
        <p:spPr>
          <a:xfrm>
            <a:off x="5944886" y="99128"/>
            <a:ext cx="2808550"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b="1" dirty="0">
                <a:solidFill>
                  <a:schemeClr val="tx1"/>
                </a:solidFill>
                <a:latin typeface="微软雅黑" panose="020B0503020204020204" pitchFamily="34" charset="-122"/>
                <a:ea typeface="微软雅黑" panose="020B0503020204020204" pitchFamily="34" charset="-122"/>
              </a:rPr>
              <a:t>本学期基本情况</a:t>
            </a:r>
          </a:p>
        </p:txBody>
      </p:sp>
      <p:sp>
        <p:nvSpPr>
          <p:cNvPr id="8" name="文本框 7">
            <a:extLst>
              <a:ext uri="{FF2B5EF4-FFF2-40B4-BE49-F238E27FC236}">
                <a16:creationId xmlns:a16="http://schemas.microsoft.com/office/drawing/2014/main" id="{95AFE0AF-4597-4638-A000-E5069CBC6270}"/>
              </a:ext>
            </a:extLst>
          </p:cNvPr>
          <p:cNvSpPr txBox="1"/>
          <p:nvPr/>
        </p:nvSpPr>
        <p:spPr>
          <a:xfrm>
            <a:off x="323528" y="557370"/>
            <a:ext cx="4572000" cy="461665"/>
          </a:xfrm>
          <a:prstGeom prst="rect">
            <a:avLst/>
          </a:prstGeom>
          <a:noFill/>
        </p:spPr>
        <p:txBody>
          <a:bodyPr wrap="square">
            <a:spAutoFit/>
          </a:bodyPr>
          <a:lstStyle/>
          <a:p>
            <a:pPr>
              <a:spcBef>
                <a:spcPts val="1200"/>
              </a:spcBef>
              <a:buNone/>
            </a:pPr>
            <a:r>
              <a:rPr lang="en-US" altLang="zh-CN" sz="2400" b="1" dirty="0">
                <a:solidFill>
                  <a:schemeClr val="tx1">
                    <a:lumMod val="75000"/>
                    <a:lumOff val="25000"/>
                  </a:schemeClr>
                </a:solidFill>
                <a:latin typeface="+mj-ea"/>
              </a:rPr>
              <a:t>3.</a:t>
            </a:r>
            <a:r>
              <a:rPr lang="zh-CN" altLang="en-US" sz="2400" b="1" dirty="0">
                <a:solidFill>
                  <a:schemeClr val="tx1">
                    <a:lumMod val="75000"/>
                    <a:lumOff val="25000"/>
                  </a:schemeClr>
                </a:solidFill>
                <a:latin typeface="+mj-ea"/>
              </a:rPr>
              <a:t>较好</a:t>
            </a:r>
            <a:r>
              <a:rPr lang="zh-CN" altLang="en-US" sz="2400" b="1" dirty="0" smtClean="0">
                <a:solidFill>
                  <a:schemeClr val="tx1">
                    <a:lumMod val="75000"/>
                    <a:lumOff val="25000"/>
                  </a:schemeClr>
                </a:solidFill>
                <a:latin typeface="+mj-ea"/>
              </a:rPr>
              <a:t>的</a:t>
            </a:r>
            <a:r>
              <a:rPr lang="zh-CN" altLang="en-US" b="1" dirty="0" smtClean="0">
                <a:solidFill>
                  <a:schemeClr val="tx1">
                    <a:lumMod val="75000"/>
                    <a:lumOff val="25000"/>
                  </a:schemeClr>
                </a:solidFill>
                <a:latin typeface="+mj-ea"/>
              </a:rPr>
              <a:t>调研报告</a:t>
            </a:r>
            <a:r>
              <a:rPr lang="zh-CN" altLang="en-US" sz="2400" b="1" dirty="0" smtClean="0">
                <a:solidFill>
                  <a:schemeClr val="tx1">
                    <a:lumMod val="75000"/>
                    <a:lumOff val="25000"/>
                  </a:schemeClr>
                </a:solidFill>
                <a:latin typeface="+mj-ea"/>
              </a:rPr>
              <a:t>：</a:t>
            </a:r>
            <a:endParaRPr lang="zh-CN" altLang="en-US" sz="2400" b="1" dirty="0">
              <a:solidFill>
                <a:schemeClr val="tx1">
                  <a:lumMod val="75000"/>
                  <a:lumOff val="25000"/>
                </a:schemeClr>
              </a:solidFill>
              <a:latin typeface="+mj-ea"/>
            </a:endParaRPr>
          </a:p>
        </p:txBody>
      </p:sp>
      <p:pic>
        <p:nvPicPr>
          <p:cNvPr id="3" name="图片 2"/>
          <p:cNvPicPr>
            <a:picLocks noChangeAspect="1"/>
          </p:cNvPicPr>
          <p:nvPr/>
        </p:nvPicPr>
        <p:blipFill>
          <a:blip r:embed="rId5"/>
          <a:stretch>
            <a:fillRect/>
          </a:stretch>
        </p:blipFill>
        <p:spPr>
          <a:xfrm>
            <a:off x="467544" y="1196752"/>
            <a:ext cx="3910937" cy="5284590"/>
          </a:xfrm>
          <a:prstGeom prst="rect">
            <a:avLst/>
          </a:prstGeom>
        </p:spPr>
      </p:pic>
      <p:pic>
        <p:nvPicPr>
          <p:cNvPr id="9" name="图片 8"/>
          <p:cNvPicPr>
            <a:picLocks noChangeAspect="1"/>
          </p:cNvPicPr>
          <p:nvPr/>
        </p:nvPicPr>
        <p:blipFill>
          <a:blip r:embed="rId6"/>
          <a:stretch>
            <a:fillRect/>
          </a:stretch>
        </p:blipFill>
        <p:spPr>
          <a:xfrm>
            <a:off x="4782826" y="1306417"/>
            <a:ext cx="3970610" cy="5543998"/>
          </a:xfrm>
          <a:prstGeom prst="rect">
            <a:avLst/>
          </a:prstGeom>
        </p:spPr>
      </p:pic>
    </p:spTree>
    <p:extLst>
      <p:ext uri="{BB962C8B-B14F-4D97-AF65-F5344CB8AC3E}">
        <p14:creationId xmlns:p14="http://schemas.microsoft.com/office/powerpoint/2010/main" val="8613789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467544" y="836712"/>
            <a:ext cx="4216488" cy="5472608"/>
          </a:xfrm>
          <a:prstGeom prst="rect">
            <a:avLst/>
          </a:prstGeom>
        </p:spPr>
      </p:pic>
      <p:pic>
        <p:nvPicPr>
          <p:cNvPr id="9" name="图片 8"/>
          <p:cNvPicPr>
            <a:picLocks noChangeAspect="1"/>
          </p:cNvPicPr>
          <p:nvPr/>
        </p:nvPicPr>
        <p:blipFill>
          <a:blip r:embed="rId3"/>
          <a:stretch>
            <a:fillRect/>
          </a:stretch>
        </p:blipFill>
        <p:spPr>
          <a:xfrm>
            <a:off x="4684032" y="1879125"/>
            <a:ext cx="4025693" cy="4437265"/>
          </a:xfrm>
          <a:prstGeom prst="rect">
            <a:avLst/>
          </a:prstGeom>
        </p:spPr>
      </p:pic>
    </p:spTree>
    <p:extLst>
      <p:ext uri="{BB962C8B-B14F-4D97-AF65-F5344CB8AC3E}">
        <p14:creationId xmlns:p14="http://schemas.microsoft.com/office/powerpoint/2010/main" val="2929630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539552" y="1166032"/>
            <a:ext cx="4311575" cy="5328592"/>
          </a:xfrm>
          <a:prstGeom prst="rect">
            <a:avLst/>
          </a:prstGeom>
        </p:spPr>
      </p:pic>
      <p:pic>
        <p:nvPicPr>
          <p:cNvPr id="9" name="图片 8"/>
          <p:cNvPicPr>
            <a:picLocks noChangeAspect="1"/>
          </p:cNvPicPr>
          <p:nvPr/>
        </p:nvPicPr>
        <p:blipFill>
          <a:blip r:embed="rId3"/>
          <a:stretch>
            <a:fillRect/>
          </a:stretch>
        </p:blipFill>
        <p:spPr>
          <a:xfrm>
            <a:off x="4644008" y="1007864"/>
            <a:ext cx="4115950" cy="5644927"/>
          </a:xfrm>
          <a:prstGeom prst="rect">
            <a:avLst/>
          </a:prstGeom>
        </p:spPr>
      </p:pic>
    </p:spTree>
    <p:extLst>
      <p:ext uri="{BB962C8B-B14F-4D97-AF65-F5344CB8AC3E}">
        <p14:creationId xmlns:p14="http://schemas.microsoft.com/office/powerpoint/2010/main" val="9889835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83500" y="674931"/>
            <a:ext cx="4449821" cy="6057925"/>
          </a:xfrm>
          <a:prstGeom prst="rect">
            <a:avLst/>
          </a:prstGeom>
        </p:spPr>
      </p:pic>
      <p:pic>
        <p:nvPicPr>
          <p:cNvPr id="3" name="图片 2"/>
          <p:cNvPicPr>
            <a:picLocks noChangeAspect="1"/>
          </p:cNvPicPr>
          <p:nvPr/>
        </p:nvPicPr>
        <p:blipFill>
          <a:blip r:embed="rId3"/>
          <a:stretch>
            <a:fillRect/>
          </a:stretch>
        </p:blipFill>
        <p:spPr>
          <a:xfrm>
            <a:off x="4544486" y="575801"/>
            <a:ext cx="4530593" cy="6256184"/>
          </a:xfrm>
          <a:prstGeom prst="rect">
            <a:avLst/>
          </a:prstGeom>
        </p:spPr>
      </p:pic>
    </p:spTree>
    <p:extLst>
      <p:ext uri="{BB962C8B-B14F-4D97-AF65-F5344CB8AC3E}">
        <p14:creationId xmlns:p14="http://schemas.microsoft.com/office/powerpoint/2010/main" val="2499742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539552" y="849501"/>
            <a:ext cx="4096494" cy="5880002"/>
          </a:xfrm>
          <a:prstGeom prst="rect">
            <a:avLst/>
          </a:prstGeom>
        </p:spPr>
      </p:pic>
      <p:pic>
        <p:nvPicPr>
          <p:cNvPr id="3" name="图片 2"/>
          <p:cNvPicPr>
            <a:picLocks noChangeAspect="1"/>
          </p:cNvPicPr>
          <p:nvPr/>
        </p:nvPicPr>
        <p:blipFill>
          <a:blip r:embed="rId3"/>
          <a:stretch>
            <a:fillRect/>
          </a:stretch>
        </p:blipFill>
        <p:spPr>
          <a:xfrm>
            <a:off x="4903083" y="908719"/>
            <a:ext cx="4207963" cy="5761565"/>
          </a:xfrm>
          <a:prstGeom prst="rect">
            <a:avLst/>
          </a:prstGeom>
        </p:spPr>
      </p:pic>
    </p:spTree>
    <p:extLst>
      <p:ext uri="{BB962C8B-B14F-4D97-AF65-F5344CB8AC3E}">
        <p14:creationId xmlns:p14="http://schemas.microsoft.com/office/powerpoint/2010/main" val="2338500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32220" y="656470"/>
            <a:ext cx="4383496" cy="6199410"/>
          </a:xfrm>
          <a:prstGeom prst="rect">
            <a:avLst/>
          </a:prstGeom>
        </p:spPr>
      </p:pic>
      <p:pic>
        <p:nvPicPr>
          <p:cNvPr id="3" name="图片 2"/>
          <p:cNvPicPr>
            <a:picLocks noChangeAspect="1"/>
          </p:cNvPicPr>
          <p:nvPr/>
        </p:nvPicPr>
        <p:blipFill>
          <a:blip r:embed="rId3"/>
          <a:stretch>
            <a:fillRect/>
          </a:stretch>
        </p:blipFill>
        <p:spPr>
          <a:xfrm>
            <a:off x="4722209" y="656470"/>
            <a:ext cx="4421791" cy="6154558"/>
          </a:xfrm>
          <a:prstGeom prst="rect">
            <a:avLst/>
          </a:prstGeom>
        </p:spPr>
      </p:pic>
    </p:spTree>
    <p:extLst>
      <p:ext uri="{BB962C8B-B14F-4D97-AF65-F5344CB8AC3E}">
        <p14:creationId xmlns:p14="http://schemas.microsoft.com/office/powerpoint/2010/main" val="28719206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67181" y="710512"/>
            <a:ext cx="4481622" cy="6147488"/>
          </a:xfrm>
          <a:prstGeom prst="rect">
            <a:avLst/>
          </a:prstGeom>
        </p:spPr>
      </p:pic>
      <p:pic>
        <p:nvPicPr>
          <p:cNvPr id="3" name="图片 2"/>
          <p:cNvPicPr>
            <a:picLocks noChangeAspect="1"/>
          </p:cNvPicPr>
          <p:nvPr/>
        </p:nvPicPr>
        <p:blipFill>
          <a:blip r:embed="rId3"/>
          <a:stretch>
            <a:fillRect/>
          </a:stretch>
        </p:blipFill>
        <p:spPr>
          <a:xfrm>
            <a:off x="4768209" y="764746"/>
            <a:ext cx="4375791" cy="6039020"/>
          </a:xfrm>
          <a:prstGeom prst="rect">
            <a:avLst/>
          </a:prstGeom>
        </p:spPr>
      </p:pic>
    </p:spTree>
    <p:extLst>
      <p:ext uri="{BB962C8B-B14F-4D97-AF65-F5344CB8AC3E}">
        <p14:creationId xmlns:p14="http://schemas.microsoft.com/office/powerpoint/2010/main" val="1372535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MH_Other_1"/>
          <p:cNvSpPr>
            <a:spLocks noChangeArrowheads="1"/>
          </p:cNvSpPr>
          <p:nvPr>
            <p:custDataLst>
              <p:tags r:id="rId2"/>
            </p:custDataLst>
          </p:nvPr>
        </p:nvSpPr>
        <p:spPr bwMode="auto">
          <a:xfrm>
            <a:off x="-17463" y="6604000"/>
            <a:ext cx="9161463" cy="26828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056" name="MH_Other_6"/>
          <p:cNvSpPr>
            <a:spLocks/>
          </p:cNvSpPr>
          <p:nvPr>
            <p:custDataLst>
              <p:tags r:id="rId3"/>
            </p:custDataLst>
          </p:nvPr>
        </p:nvSpPr>
        <p:spPr bwMode="auto">
          <a:xfrm>
            <a:off x="1259632" y="2852936"/>
            <a:ext cx="6005735" cy="2507804"/>
          </a:xfrm>
          <a:custGeom>
            <a:avLst/>
            <a:gdLst>
              <a:gd name="T0" fmla="*/ 521933 w 8151555"/>
              <a:gd name="T1" fmla="*/ 848735 h 3842099"/>
              <a:gd name="T2" fmla="*/ 54844 w 8151555"/>
              <a:gd name="T3" fmla="*/ 739291 h 3842099"/>
              <a:gd name="T4" fmla="*/ 292120 w 8151555"/>
              <a:gd name="T5" fmla="*/ 903457 h 3842099"/>
              <a:gd name="T6" fmla="*/ 1085276 w 8151555"/>
              <a:gd name="T7" fmla="*/ 640017 h 3842099"/>
              <a:gd name="T8" fmla="*/ 2009377 w 8151555"/>
              <a:gd name="T9" fmla="*/ 663571 h 3842099"/>
              <a:gd name="T10" fmla="*/ 2019097 w 8151555"/>
              <a:gd name="T11" fmla="*/ 672398 h 3842099"/>
              <a:gd name="T12" fmla="*/ 894856 w 8151555"/>
              <a:gd name="T13" fmla="*/ 795421 h 3842099"/>
              <a:gd name="T14" fmla="*/ 105689 w 8151555"/>
              <a:gd name="T15" fmla="*/ 977321 h 3842099"/>
              <a:gd name="T16" fmla="*/ 78837 w 8151555"/>
              <a:gd name="T17" fmla="*/ 628309 h 3842099"/>
              <a:gd name="T18" fmla="*/ 11705 w 8151555"/>
              <a:gd name="T19" fmla="*/ 816125 h 3842099"/>
              <a:gd name="T20" fmla="*/ 490576 w 8151555"/>
              <a:gd name="T21" fmla="*/ 953659 h 3842099"/>
              <a:gd name="T22" fmla="*/ 1612416 w 8151555"/>
              <a:gd name="T23" fmla="*/ 623133 h 3842099"/>
              <a:gd name="T24" fmla="*/ 266843 w 8151555"/>
              <a:gd name="T25" fmla="*/ 713315 h 3842099"/>
              <a:gd name="T26" fmla="*/ 209128 w 8151555"/>
              <a:gd name="T27" fmla="*/ 363998 h 3842099"/>
              <a:gd name="T28" fmla="*/ 310073 w 8151555"/>
              <a:gd name="T29" fmla="*/ 645554 h 3842099"/>
              <a:gd name="T30" fmla="*/ 354556 w 8151555"/>
              <a:gd name="T31" fmla="*/ 360101 h 3842099"/>
              <a:gd name="T32" fmla="*/ 353402 w 8151555"/>
              <a:gd name="T33" fmla="*/ 635042 h 3842099"/>
              <a:gd name="T34" fmla="*/ 338503 w 8151555"/>
              <a:gd name="T35" fmla="*/ 648343 h 3842099"/>
              <a:gd name="T36" fmla="*/ 537954 w 8151555"/>
              <a:gd name="T37" fmla="*/ 343988 h 3842099"/>
              <a:gd name="T38" fmla="*/ 378545 w 8151555"/>
              <a:gd name="T39" fmla="*/ 748845 h 3842099"/>
              <a:gd name="T40" fmla="*/ 533802 w 8151555"/>
              <a:gd name="T41" fmla="*/ 345397 h 3842099"/>
              <a:gd name="T42" fmla="*/ 526446 w 8151555"/>
              <a:gd name="T43" fmla="*/ 210774 h 3842099"/>
              <a:gd name="T44" fmla="*/ 609907 w 8151555"/>
              <a:gd name="T45" fmla="*/ 278721 h 3842099"/>
              <a:gd name="T46" fmla="*/ 618849 w 8151555"/>
              <a:gd name="T47" fmla="*/ 281675 h 3842099"/>
              <a:gd name="T48" fmla="*/ 523721 w 8151555"/>
              <a:gd name="T49" fmla="*/ 206410 h 3842099"/>
              <a:gd name="T50" fmla="*/ 280201 w 8151555"/>
              <a:gd name="T51" fmla="*/ 401585 h 3842099"/>
              <a:gd name="T52" fmla="*/ 266745 w 8151555"/>
              <a:gd name="T53" fmla="*/ 391235 h 3842099"/>
              <a:gd name="T54" fmla="*/ 177277 w 8151555"/>
              <a:gd name="T55" fmla="*/ 200384 h 3842099"/>
              <a:gd name="T56" fmla="*/ 189221 w 8151555"/>
              <a:gd name="T57" fmla="*/ 296481 h 3842099"/>
              <a:gd name="T58" fmla="*/ 139952 w 8151555"/>
              <a:gd name="T59" fmla="*/ 327530 h 3842099"/>
              <a:gd name="T60" fmla="*/ 92178 w 8151555"/>
              <a:gd name="T61" fmla="*/ 275784 h 3842099"/>
              <a:gd name="T62" fmla="*/ 325046 w 8151555"/>
              <a:gd name="T63" fmla="*/ 194542 h 3842099"/>
              <a:gd name="T64" fmla="*/ 369805 w 8151555"/>
              <a:gd name="T65" fmla="*/ 227027 h 3842099"/>
              <a:gd name="T66" fmla="*/ 416056 w 8151555"/>
              <a:gd name="T67" fmla="*/ 259510 h 3842099"/>
              <a:gd name="T68" fmla="*/ 481703 w 8151555"/>
              <a:gd name="T69" fmla="*/ 237362 h 3842099"/>
              <a:gd name="T70" fmla="*/ 316094 w 8151555"/>
              <a:gd name="T71" fmla="*/ 188637 h 3842099"/>
              <a:gd name="T72" fmla="*/ 535458 w 8151555"/>
              <a:gd name="T73" fmla="*/ 150135 h 3842099"/>
              <a:gd name="T74" fmla="*/ 486240 w 8151555"/>
              <a:gd name="T75" fmla="*/ 105661 h 3842099"/>
              <a:gd name="T76" fmla="*/ 523527 w 8151555"/>
              <a:gd name="T77" fmla="*/ 116039 h 3842099"/>
              <a:gd name="T78" fmla="*/ 401229 w 8151555"/>
              <a:gd name="T79" fmla="*/ 133827 h 3842099"/>
              <a:gd name="T80" fmla="*/ 348860 w 8151555"/>
              <a:gd name="T81" fmla="*/ 86467 h 3842099"/>
              <a:gd name="T82" fmla="*/ 296644 w 8151555"/>
              <a:gd name="T83" fmla="*/ 37715 h 3842099"/>
              <a:gd name="T84" fmla="*/ 216083 w 8151555"/>
              <a:gd name="T85" fmla="*/ 77602 h 3842099"/>
              <a:gd name="T86" fmla="*/ 313056 w 8151555"/>
              <a:gd name="T87" fmla="*/ 28852 h 3842099"/>
              <a:gd name="T88" fmla="*/ 226526 w 8151555"/>
              <a:gd name="T89" fmla="*/ 178058 h 3842099"/>
              <a:gd name="T90" fmla="*/ 231001 w 8151555"/>
              <a:gd name="T91" fmla="*/ 2261 h 384209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8151555" h="3842099">
                <a:moveTo>
                  <a:pt x="4165931" y="2459265"/>
                </a:moveTo>
                <a:cubicBezTo>
                  <a:pt x="4171660" y="2461396"/>
                  <a:pt x="4171660" y="2465658"/>
                  <a:pt x="4157339" y="2471341"/>
                </a:cubicBezTo>
                <a:cubicBezTo>
                  <a:pt x="3447027" y="2749804"/>
                  <a:pt x="2736715" y="3033950"/>
                  <a:pt x="2003490" y="3261266"/>
                </a:cubicBezTo>
                <a:cubicBezTo>
                  <a:pt x="1659790" y="3369242"/>
                  <a:pt x="1293178" y="3488583"/>
                  <a:pt x="932293" y="3511314"/>
                </a:cubicBezTo>
                <a:cubicBezTo>
                  <a:pt x="714617" y="3522680"/>
                  <a:pt x="496941" y="3499949"/>
                  <a:pt x="325091" y="3363559"/>
                </a:cubicBezTo>
                <a:cubicBezTo>
                  <a:pt x="147513" y="3227169"/>
                  <a:pt x="90230" y="3039632"/>
                  <a:pt x="210525" y="2840730"/>
                </a:cubicBezTo>
                <a:cubicBezTo>
                  <a:pt x="216253" y="2829365"/>
                  <a:pt x="256352" y="2829365"/>
                  <a:pt x="250623" y="2835048"/>
                </a:cubicBezTo>
                <a:cubicBezTo>
                  <a:pt x="118872" y="3062364"/>
                  <a:pt x="221982" y="3283998"/>
                  <a:pt x="445386" y="3403339"/>
                </a:cubicBezTo>
                <a:cubicBezTo>
                  <a:pt x="651606" y="3511314"/>
                  <a:pt x="892195" y="3505631"/>
                  <a:pt x="1121328" y="3471534"/>
                </a:cubicBezTo>
                <a:cubicBezTo>
                  <a:pt x="1499397" y="3409022"/>
                  <a:pt x="1866010" y="3295364"/>
                  <a:pt x="2226894" y="3176022"/>
                </a:cubicBezTo>
                <a:cubicBezTo>
                  <a:pt x="2874194" y="2960072"/>
                  <a:pt x="3504310" y="2704340"/>
                  <a:pt x="4140154" y="2459975"/>
                </a:cubicBezTo>
                <a:cubicBezTo>
                  <a:pt x="4148746" y="2457134"/>
                  <a:pt x="4160203" y="2457134"/>
                  <a:pt x="4165931" y="2459265"/>
                </a:cubicBezTo>
                <a:close/>
                <a:moveTo>
                  <a:pt x="6189407" y="2394391"/>
                </a:moveTo>
                <a:cubicBezTo>
                  <a:pt x="6532993" y="2397232"/>
                  <a:pt x="6876580" y="2425645"/>
                  <a:pt x="7208714" y="2471105"/>
                </a:cubicBezTo>
                <a:cubicBezTo>
                  <a:pt x="7376212" y="2493835"/>
                  <a:pt x="7544784" y="2519761"/>
                  <a:pt x="7713178" y="2549772"/>
                </a:cubicBezTo>
                <a:lnTo>
                  <a:pt x="8151555" y="2639621"/>
                </a:lnTo>
                <a:lnTo>
                  <a:pt x="8151555" y="2669171"/>
                </a:lnTo>
                <a:lnTo>
                  <a:pt x="7750489" y="2583690"/>
                </a:lnTo>
                <a:cubicBezTo>
                  <a:pt x="7590596" y="2553857"/>
                  <a:pt x="7430613" y="2527930"/>
                  <a:pt x="7271705" y="2505200"/>
                </a:cubicBezTo>
                <a:cubicBezTo>
                  <a:pt x="6618890" y="2414280"/>
                  <a:pt x="5925990" y="2380184"/>
                  <a:pt x="5267449" y="2476787"/>
                </a:cubicBezTo>
                <a:cubicBezTo>
                  <a:pt x="4631814" y="2573390"/>
                  <a:pt x="4019084" y="2800692"/>
                  <a:pt x="3434987" y="3056405"/>
                </a:cubicBezTo>
                <a:cubicBezTo>
                  <a:pt x="2931060" y="3272342"/>
                  <a:pt x="2450038" y="3528055"/>
                  <a:pt x="1923205" y="3675801"/>
                </a:cubicBezTo>
                <a:cubicBezTo>
                  <a:pt x="1654062" y="3755357"/>
                  <a:pt x="1373466" y="3817864"/>
                  <a:pt x="1092871" y="3834912"/>
                </a:cubicBezTo>
                <a:cubicBezTo>
                  <a:pt x="869539" y="3846277"/>
                  <a:pt x="606123" y="3857642"/>
                  <a:pt x="405697" y="3755357"/>
                </a:cubicBezTo>
                <a:cubicBezTo>
                  <a:pt x="170913" y="3636024"/>
                  <a:pt x="22025" y="3403040"/>
                  <a:pt x="4846" y="3147326"/>
                </a:cubicBezTo>
                <a:cubicBezTo>
                  <a:pt x="-6607" y="3005263"/>
                  <a:pt x="-880" y="2851834"/>
                  <a:pt x="56384" y="2726819"/>
                </a:cubicBezTo>
                <a:cubicBezTo>
                  <a:pt x="113649" y="2596121"/>
                  <a:pt x="216725" y="2516565"/>
                  <a:pt x="302621" y="2414280"/>
                </a:cubicBezTo>
                <a:cubicBezTo>
                  <a:pt x="308348" y="2402914"/>
                  <a:pt x="354159" y="2397232"/>
                  <a:pt x="342706" y="2414280"/>
                </a:cubicBezTo>
                <a:cubicBezTo>
                  <a:pt x="268263" y="2505200"/>
                  <a:pt x="159460" y="2584755"/>
                  <a:pt x="113649" y="2692724"/>
                </a:cubicBezTo>
                <a:cubicBezTo>
                  <a:pt x="56384" y="2829104"/>
                  <a:pt x="27752" y="2988215"/>
                  <a:pt x="44931" y="3135961"/>
                </a:cubicBezTo>
                <a:cubicBezTo>
                  <a:pt x="73564" y="3380310"/>
                  <a:pt x="199545" y="3624658"/>
                  <a:pt x="440056" y="3732627"/>
                </a:cubicBezTo>
                <a:cubicBezTo>
                  <a:pt x="657661" y="3829230"/>
                  <a:pt x="926804" y="3829230"/>
                  <a:pt x="1167315" y="3800817"/>
                </a:cubicBezTo>
                <a:cubicBezTo>
                  <a:pt x="1407825" y="3778087"/>
                  <a:pt x="1648336" y="3732627"/>
                  <a:pt x="1883120" y="3664436"/>
                </a:cubicBezTo>
                <a:cubicBezTo>
                  <a:pt x="2432859" y="3505325"/>
                  <a:pt x="2931060" y="3243929"/>
                  <a:pt x="3452166" y="3022310"/>
                </a:cubicBezTo>
                <a:cubicBezTo>
                  <a:pt x="4001905" y="2789327"/>
                  <a:pt x="4580276" y="2567708"/>
                  <a:pt x="5170100" y="2471105"/>
                </a:cubicBezTo>
                <a:cubicBezTo>
                  <a:pt x="5502233" y="2414280"/>
                  <a:pt x="5845820" y="2391549"/>
                  <a:pt x="6189407" y="2394391"/>
                </a:cubicBezTo>
                <a:close/>
                <a:moveTo>
                  <a:pt x="802757" y="1398662"/>
                </a:moveTo>
                <a:cubicBezTo>
                  <a:pt x="807322" y="1398751"/>
                  <a:pt x="810902" y="1399461"/>
                  <a:pt x="812334" y="1400880"/>
                </a:cubicBezTo>
                <a:cubicBezTo>
                  <a:pt x="846707" y="1849451"/>
                  <a:pt x="892538" y="2315056"/>
                  <a:pt x="1024300" y="2740915"/>
                </a:cubicBezTo>
                <a:cubicBezTo>
                  <a:pt x="1030029" y="2752271"/>
                  <a:pt x="984199" y="2763627"/>
                  <a:pt x="978470" y="2752271"/>
                </a:cubicBezTo>
                <a:cubicBezTo>
                  <a:pt x="846707" y="2326413"/>
                  <a:pt x="800877" y="1860807"/>
                  <a:pt x="766504" y="1412236"/>
                </a:cubicBezTo>
                <a:cubicBezTo>
                  <a:pt x="766504" y="1403719"/>
                  <a:pt x="789061" y="1398396"/>
                  <a:pt x="802757" y="1398662"/>
                </a:cubicBezTo>
                <a:close/>
                <a:moveTo>
                  <a:pt x="1360993" y="1383691"/>
                </a:moveTo>
                <a:cubicBezTo>
                  <a:pt x="1365297" y="1384490"/>
                  <a:pt x="1368167" y="1386267"/>
                  <a:pt x="1368167" y="1389109"/>
                </a:cubicBezTo>
                <a:cubicBezTo>
                  <a:pt x="1362428" y="1752919"/>
                  <a:pt x="1305033" y="2133783"/>
                  <a:pt x="1190245" y="2480540"/>
                </a:cubicBezTo>
                <a:cubicBezTo>
                  <a:pt x="1190245" y="2497594"/>
                  <a:pt x="1144329" y="2503278"/>
                  <a:pt x="1150069" y="2491909"/>
                </a:cubicBezTo>
                <a:cubicBezTo>
                  <a:pt x="1259118" y="2145152"/>
                  <a:pt x="1322252" y="1764289"/>
                  <a:pt x="1322252" y="1400478"/>
                </a:cubicBezTo>
                <a:cubicBezTo>
                  <a:pt x="1322252" y="1387688"/>
                  <a:pt x="1348079" y="1381293"/>
                  <a:pt x="1360993" y="1383691"/>
                </a:cubicBezTo>
                <a:close/>
                <a:moveTo>
                  <a:pt x="1576035" y="1361194"/>
                </a:moveTo>
                <a:cubicBezTo>
                  <a:pt x="1586759" y="1359774"/>
                  <a:pt x="1596767" y="1361194"/>
                  <a:pt x="1596767" y="1366873"/>
                </a:cubicBezTo>
                <a:cubicBezTo>
                  <a:pt x="1493824" y="1718953"/>
                  <a:pt x="1448071" y="2088069"/>
                  <a:pt x="1356566" y="2440150"/>
                </a:cubicBezTo>
                <a:cubicBezTo>
                  <a:pt x="1276499" y="2741121"/>
                  <a:pt x="1196432" y="3013700"/>
                  <a:pt x="1190713" y="3326029"/>
                </a:cubicBezTo>
                <a:cubicBezTo>
                  <a:pt x="1190713" y="3337386"/>
                  <a:pt x="1150679" y="3343065"/>
                  <a:pt x="1150679" y="3337386"/>
                </a:cubicBezTo>
                <a:cubicBezTo>
                  <a:pt x="1150679" y="3036415"/>
                  <a:pt x="1225027" y="2775194"/>
                  <a:pt x="1299375" y="2491258"/>
                </a:cubicBezTo>
                <a:cubicBezTo>
                  <a:pt x="1396599" y="2122142"/>
                  <a:pt x="1448071" y="1741668"/>
                  <a:pt x="1551015" y="1372551"/>
                </a:cubicBezTo>
                <a:cubicBezTo>
                  <a:pt x="1553874" y="1366873"/>
                  <a:pt x="1565312" y="1362614"/>
                  <a:pt x="1576035" y="1361194"/>
                </a:cubicBezTo>
                <a:close/>
                <a:moveTo>
                  <a:pt x="2064987" y="1321773"/>
                </a:moveTo>
                <a:cubicBezTo>
                  <a:pt x="2082716" y="1319377"/>
                  <a:pt x="2102056" y="1325766"/>
                  <a:pt x="2089163" y="1338542"/>
                </a:cubicBezTo>
                <a:cubicBezTo>
                  <a:pt x="1905787" y="1508900"/>
                  <a:pt x="1814099" y="1764436"/>
                  <a:pt x="1728142" y="1991580"/>
                </a:cubicBezTo>
                <a:cubicBezTo>
                  <a:pt x="1619263" y="2281188"/>
                  <a:pt x="1539036" y="2576474"/>
                  <a:pt x="1453079" y="2877439"/>
                </a:cubicBezTo>
                <a:cubicBezTo>
                  <a:pt x="1447348" y="2894475"/>
                  <a:pt x="1401504" y="2900153"/>
                  <a:pt x="1407235" y="2877439"/>
                </a:cubicBezTo>
                <a:cubicBezTo>
                  <a:pt x="1498922" y="2582152"/>
                  <a:pt x="1573419" y="2281188"/>
                  <a:pt x="1688029" y="1985901"/>
                </a:cubicBezTo>
                <a:cubicBezTo>
                  <a:pt x="1773986" y="1758758"/>
                  <a:pt x="1865674" y="1497543"/>
                  <a:pt x="2049049" y="1327185"/>
                </a:cubicBezTo>
                <a:cubicBezTo>
                  <a:pt x="2053347" y="1324346"/>
                  <a:pt x="2059078" y="1322572"/>
                  <a:pt x="2064987" y="1321773"/>
                </a:cubicBezTo>
                <a:close/>
                <a:moveTo>
                  <a:pt x="2010351" y="793132"/>
                </a:moveTo>
                <a:cubicBezTo>
                  <a:pt x="2025101" y="790738"/>
                  <a:pt x="2042264" y="797123"/>
                  <a:pt x="2020810" y="809894"/>
                </a:cubicBezTo>
                <a:cubicBezTo>
                  <a:pt x="1906390" y="883680"/>
                  <a:pt x="1946437" y="1019901"/>
                  <a:pt x="2037973" y="1093687"/>
                </a:cubicBezTo>
                <a:cubicBezTo>
                  <a:pt x="2095183" y="1139094"/>
                  <a:pt x="2175277" y="1173149"/>
                  <a:pt x="2243928" y="1144770"/>
                </a:cubicBezTo>
                <a:cubicBezTo>
                  <a:pt x="2278254" y="1127742"/>
                  <a:pt x="2329743" y="1110714"/>
                  <a:pt x="2341185" y="1070983"/>
                </a:cubicBezTo>
                <a:cubicBezTo>
                  <a:pt x="2364069" y="951790"/>
                  <a:pt x="2095183" y="855300"/>
                  <a:pt x="2118067" y="1036928"/>
                </a:cubicBezTo>
                <a:cubicBezTo>
                  <a:pt x="2118067" y="1053956"/>
                  <a:pt x="2072299" y="1065307"/>
                  <a:pt x="2072299" y="1048280"/>
                </a:cubicBezTo>
                <a:cubicBezTo>
                  <a:pt x="2043694" y="792866"/>
                  <a:pt x="2455605" y="946114"/>
                  <a:pt x="2375511" y="1082335"/>
                </a:cubicBezTo>
                <a:cubicBezTo>
                  <a:pt x="2312580" y="1195852"/>
                  <a:pt x="2123788" y="1201528"/>
                  <a:pt x="2026531" y="1133418"/>
                </a:cubicBezTo>
                <a:cubicBezTo>
                  <a:pt x="1906390" y="1048280"/>
                  <a:pt x="1849180" y="889356"/>
                  <a:pt x="1997926" y="798542"/>
                </a:cubicBezTo>
                <a:cubicBezTo>
                  <a:pt x="2000786" y="795704"/>
                  <a:pt x="2005435" y="793930"/>
                  <a:pt x="2010351" y="793132"/>
                </a:cubicBezTo>
                <a:close/>
                <a:moveTo>
                  <a:pt x="935681" y="788595"/>
                </a:moveTo>
                <a:cubicBezTo>
                  <a:pt x="941421" y="789927"/>
                  <a:pt x="946443" y="793123"/>
                  <a:pt x="949312" y="798804"/>
                </a:cubicBezTo>
                <a:cubicBezTo>
                  <a:pt x="1046883" y="1026068"/>
                  <a:pt x="1058362" y="1298783"/>
                  <a:pt x="1075580" y="1543091"/>
                </a:cubicBezTo>
                <a:cubicBezTo>
                  <a:pt x="1092798" y="1815807"/>
                  <a:pt x="1115756" y="2099886"/>
                  <a:pt x="1092798" y="2372602"/>
                </a:cubicBezTo>
                <a:cubicBezTo>
                  <a:pt x="1092798" y="2389647"/>
                  <a:pt x="1046883" y="2395328"/>
                  <a:pt x="1052622" y="2372602"/>
                </a:cubicBezTo>
                <a:cubicBezTo>
                  <a:pt x="1069841" y="2088523"/>
                  <a:pt x="1052622" y="1787399"/>
                  <a:pt x="1023925" y="1503320"/>
                </a:cubicBezTo>
                <a:cubicBezTo>
                  <a:pt x="1006707" y="1270376"/>
                  <a:pt x="995228" y="1020386"/>
                  <a:pt x="903397" y="810168"/>
                </a:cubicBezTo>
                <a:cubicBezTo>
                  <a:pt x="894788" y="797384"/>
                  <a:pt x="918463" y="784601"/>
                  <a:pt x="935681" y="788595"/>
                </a:cubicBezTo>
                <a:close/>
                <a:moveTo>
                  <a:pt x="680494" y="769976"/>
                </a:moveTo>
                <a:cubicBezTo>
                  <a:pt x="709148" y="769976"/>
                  <a:pt x="680494" y="792699"/>
                  <a:pt x="663301" y="792699"/>
                </a:cubicBezTo>
                <a:cubicBezTo>
                  <a:pt x="434066" y="781338"/>
                  <a:pt x="325179" y="1105149"/>
                  <a:pt x="428335" y="1286937"/>
                </a:cubicBezTo>
                <a:cubicBezTo>
                  <a:pt x="520029" y="1446002"/>
                  <a:pt x="697686" y="1264214"/>
                  <a:pt x="726341" y="1139234"/>
                </a:cubicBezTo>
                <a:cubicBezTo>
                  <a:pt x="754995" y="1019935"/>
                  <a:pt x="617454" y="940403"/>
                  <a:pt x="542953" y="1059701"/>
                </a:cubicBezTo>
                <a:cubicBezTo>
                  <a:pt x="502836" y="1127872"/>
                  <a:pt x="520029" y="1190362"/>
                  <a:pt x="577338" y="1241490"/>
                </a:cubicBezTo>
                <a:cubicBezTo>
                  <a:pt x="588800" y="1252852"/>
                  <a:pt x="548683" y="1269894"/>
                  <a:pt x="537222" y="1258533"/>
                </a:cubicBezTo>
                <a:cubicBezTo>
                  <a:pt x="382488" y="1133553"/>
                  <a:pt x="577338" y="900636"/>
                  <a:pt x="732072" y="997212"/>
                </a:cubicBezTo>
                <a:cubicBezTo>
                  <a:pt x="898267" y="1093787"/>
                  <a:pt x="646108" y="1372151"/>
                  <a:pt x="520029" y="1377831"/>
                </a:cubicBezTo>
                <a:cubicBezTo>
                  <a:pt x="359564" y="1389193"/>
                  <a:pt x="336641" y="1167638"/>
                  <a:pt x="353833" y="1059701"/>
                </a:cubicBezTo>
                <a:cubicBezTo>
                  <a:pt x="388219" y="889275"/>
                  <a:pt x="502836" y="758614"/>
                  <a:pt x="680494" y="769976"/>
                </a:cubicBezTo>
                <a:close/>
                <a:moveTo>
                  <a:pt x="1229194" y="718010"/>
                </a:moveTo>
                <a:cubicBezTo>
                  <a:pt x="1246644" y="716680"/>
                  <a:pt x="1264899" y="730510"/>
                  <a:pt x="1247718" y="747530"/>
                </a:cubicBezTo>
                <a:cubicBezTo>
                  <a:pt x="1098814" y="872349"/>
                  <a:pt x="1081633" y="1212765"/>
                  <a:pt x="1299261" y="1292195"/>
                </a:cubicBezTo>
                <a:cubicBezTo>
                  <a:pt x="1482527" y="1360278"/>
                  <a:pt x="1751699" y="1235459"/>
                  <a:pt x="1808969" y="1042557"/>
                </a:cubicBezTo>
                <a:cubicBezTo>
                  <a:pt x="1877694" y="832634"/>
                  <a:pt x="1551252" y="787245"/>
                  <a:pt x="1419529" y="872349"/>
                </a:cubicBezTo>
                <a:cubicBezTo>
                  <a:pt x="1339351" y="923412"/>
                  <a:pt x="1293534" y="1048231"/>
                  <a:pt x="1362259" y="1133334"/>
                </a:cubicBezTo>
                <a:cubicBezTo>
                  <a:pt x="1442438" y="1235459"/>
                  <a:pt x="1545525" y="1070925"/>
                  <a:pt x="1551252" y="1002842"/>
                </a:cubicBezTo>
                <a:cubicBezTo>
                  <a:pt x="1556979" y="980148"/>
                  <a:pt x="1597068" y="974474"/>
                  <a:pt x="1597068" y="997168"/>
                </a:cubicBezTo>
                <a:cubicBezTo>
                  <a:pt x="1585614" y="1093619"/>
                  <a:pt x="1511162" y="1190070"/>
                  <a:pt x="1408075" y="1201418"/>
                </a:cubicBezTo>
                <a:cubicBezTo>
                  <a:pt x="1287807" y="1207091"/>
                  <a:pt x="1276353" y="1036883"/>
                  <a:pt x="1299261" y="963127"/>
                </a:cubicBezTo>
                <a:cubicBezTo>
                  <a:pt x="1350805" y="758877"/>
                  <a:pt x="1751699" y="741857"/>
                  <a:pt x="1849059" y="912064"/>
                </a:cubicBezTo>
                <a:cubicBezTo>
                  <a:pt x="1906329" y="1002842"/>
                  <a:pt x="1820423" y="1133334"/>
                  <a:pt x="1751699" y="1195744"/>
                </a:cubicBezTo>
                <a:cubicBezTo>
                  <a:pt x="1660066" y="1292195"/>
                  <a:pt x="1516889" y="1354605"/>
                  <a:pt x="1385167" y="1348931"/>
                </a:cubicBezTo>
                <a:cubicBezTo>
                  <a:pt x="1070179" y="1326237"/>
                  <a:pt x="1001454" y="912064"/>
                  <a:pt x="1213355" y="724836"/>
                </a:cubicBezTo>
                <a:cubicBezTo>
                  <a:pt x="1217650" y="720581"/>
                  <a:pt x="1223378" y="718453"/>
                  <a:pt x="1229194" y="718010"/>
                </a:cubicBezTo>
                <a:close/>
                <a:moveTo>
                  <a:pt x="1763429" y="257899"/>
                </a:moveTo>
                <a:cubicBezTo>
                  <a:pt x="1900829" y="252203"/>
                  <a:pt x="2141279" y="423093"/>
                  <a:pt x="2055404" y="576894"/>
                </a:cubicBezTo>
                <a:cubicBezTo>
                  <a:pt x="1998154" y="685124"/>
                  <a:pt x="1809229" y="736391"/>
                  <a:pt x="1711904" y="645250"/>
                </a:cubicBezTo>
                <a:cubicBezTo>
                  <a:pt x="1660379" y="605376"/>
                  <a:pt x="1614579" y="502842"/>
                  <a:pt x="1677554" y="451575"/>
                </a:cubicBezTo>
                <a:cubicBezTo>
                  <a:pt x="1729079" y="411700"/>
                  <a:pt x="1797779" y="400308"/>
                  <a:pt x="1866479" y="406004"/>
                </a:cubicBezTo>
                <a:cubicBezTo>
                  <a:pt x="1889379" y="406004"/>
                  <a:pt x="1843579" y="428789"/>
                  <a:pt x="1837854" y="423093"/>
                </a:cubicBezTo>
                <a:cubicBezTo>
                  <a:pt x="1585954" y="411700"/>
                  <a:pt x="1706179" y="662339"/>
                  <a:pt x="1849304" y="668035"/>
                </a:cubicBezTo>
                <a:cubicBezTo>
                  <a:pt x="1969529" y="673732"/>
                  <a:pt x="2078304" y="554109"/>
                  <a:pt x="2009604" y="445878"/>
                </a:cubicBezTo>
                <a:cubicBezTo>
                  <a:pt x="1958079" y="366130"/>
                  <a:pt x="1866479" y="303470"/>
                  <a:pt x="1774879" y="286381"/>
                </a:cubicBezTo>
                <a:cubicBezTo>
                  <a:pt x="1654654" y="263596"/>
                  <a:pt x="1477179" y="383219"/>
                  <a:pt x="1580229" y="497145"/>
                </a:cubicBezTo>
                <a:cubicBezTo>
                  <a:pt x="1585954" y="508538"/>
                  <a:pt x="1545879" y="525627"/>
                  <a:pt x="1540154" y="514234"/>
                </a:cubicBezTo>
                <a:cubicBezTo>
                  <a:pt x="1414204" y="371826"/>
                  <a:pt x="1643204" y="263596"/>
                  <a:pt x="1763429" y="257899"/>
                </a:cubicBezTo>
                <a:close/>
                <a:moveTo>
                  <a:pt x="961593" y="7"/>
                </a:moveTo>
                <a:cubicBezTo>
                  <a:pt x="1148093" y="-1157"/>
                  <a:pt x="1399265" y="128604"/>
                  <a:pt x="1339134" y="332249"/>
                </a:cubicBezTo>
                <a:cubicBezTo>
                  <a:pt x="1281866" y="542280"/>
                  <a:pt x="921080" y="451456"/>
                  <a:pt x="817998" y="349279"/>
                </a:cubicBezTo>
                <a:cubicBezTo>
                  <a:pt x="743551" y="275484"/>
                  <a:pt x="755004" y="178983"/>
                  <a:pt x="846632" y="127895"/>
                </a:cubicBezTo>
                <a:cubicBezTo>
                  <a:pt x="932534" y="71130"/>
                  <a:pt x="1058523" y="99512"/>
                  <a:pt x="1138697" y="144924"/>
                </a:cubicBezTo>
                <a:cubicBezTo>
                  <a:pt x="1161604" y="156277"/>
                  <a:pt x="1121517" y="178983"/>
                  <a:pt x="1104337" y="173307"/>
                </a:cubicBezTo>
                <a:cubicBezTo>
                  <a:pt x="1041342" y="133571"/>
                  <a:pt x="892446" y="93836"/>
                  <a:pt x="835179" y="173307"/>
                </a:cubicBezTo>
                <a:cubicBezTo>
                  <a:pt x="806545" y="213043"/>
                  <a:pt x="795091" y="258455"/>
                  <a:pt x="829452" y="298190"/>
                </a:cubicBezTo>
                <a:cubicBezTo>
                  <a:pt x="880993" y="360632"/>
                  <a:pt x="961168" y="394691"/>
                  <a:pt x="1041342" y="411721"/>
                </a:cubicBezTo>
                <a:cubicBezTo>
                  <a:pt x="1127244" y="434427"/>
                  <a:pt x="1304773" y="434427"/>
                  <a:pt x="1304773" y="303867"/>
                </a:cubicBezTo>
                <a:cubicBezTo>
                  <a:pt x="1304773" y="230072"/>
                  <a:pt x="1258959" y="156277"/>
                  <a:pt x="1201692" y="110865"/>
                </a:cubicBezTo>
                <a:cubicBezTo>
                  <a:pt x="1127244" y="54100"/>
                  <a:pt x="1041342" y="20041"/>
                  <a:pt x="943987" y="31394"/>
                </a:cubicBezTo>
                <a:cubicBezTo>
                  <a:pt x="846632" y="37071"/>
                  <a:pt x="709190" y="82483"/>
                  <a:pt x="709190" y="201690"/>
                </a:cubicBezTo>
                <a:cubicBezTo>
                  <a:pt x="703463" y="377661"/>
                  <a:pt x="858086" y="508221"/>
                  <a:pt x="869539" y="684193"/>
                </a:cubicBezTo>
                <a:cubicBezTo>
                  <a:pt x="869539" y="706899"/>
                  <a:pt x="829452" y="712576"/>
                  <a:pt x="823725" y="689870"/>
                </a:cubicBezTo>
                <a:cubicBezTo>
                  <a:pt x="817998" y="519574"/>
                  <a:pt x="634742" y="377661"/>
                  <a:pt x="663376" y="201690"/>
                </a:cubicBezTo>
                <a:cubicBezTo>
                  <a:pt x="680556" y="82483"/>
                  <a:pt x="777911" y="31394"/>
                  <a:pt x="886720" y="8688"/>
                </a:cubicBezTo>
                <a:cubicBezTo>
                  <a:pt x="909627" y="3011"/>
                  <a:pt x="934950" y="173"/>
                  <a:pt x="961593" y="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标题 1"/>
          <p:cNvSpPr>
            <a:spLocks noGrp="1"/>
          </p:cNvSpPr>
          <p:nvPr>
            <p:ph type="title" idx="4294967295"/>
          </p:nvPr>
        </p:nvSpPr>
        <p:spPr>
          <a:xfrm>
            <a:off x="755576" y="1268760"/>
            <a:ext cx="8064896" cy="1215678"/>
          </a:xfrm>
        </p:spPr>
        <p:txBody>
          <a:bodyPr>
            <a:normAutofit fontScale="90000"/>
          </a:bodyPr>
          <a:lstStyle/>
          <a:p>
            <a:pPr algn="ctr">
              <a:lnSpc>
                <a:spcPct val="150000"/>
              </a:lnSpc>
            </a:pPr>
            <a:r>
              <a:rPr lang="zh-CN" altLang="en-US" sz="2800" dirty="0">
                <a:latin typeface="Adobe 黑体 Std R" pitchFamily="34" charset="-122"/>
                <a:ea typeface="Adobe 黑体 Std R" pitchFamily="34" charset="-122"/>
              </a:rPr>
              <a:t>感谢大家本学期对我院专科毕业工作的大力支持</a:t>
            </a:r>
            <a:r>
              <a:rPr lang="zh-CN" altLang="en-US" sz="2800" dirty="0" smtClean="0">
                <a:latin typeface="Adobe 黑体 Std R" pitchFamily="34" charset="-122"/>
                <a:ea typeface="Adobe 黑体 Std R" pitchFamily="34" charset="-122"/>
              </a:rPr>
              <a:t>！</a:t>
            </a:r>
            <a:r>
              <a:rPr lang="en-US" altLang="zh-CN" sz="2800" dirty="0" smtClean="0">
                <a:latin typeface="Adobe 黑体 Std R" pitchFamily="34" charset="-122"/>
                <a:ea typeface="Adobe 黑体 Std R" pitchFamily="34" charset="-122"/>
              </a:rPr>
              <a:t/>
            </a:r>
            <a:br>
              <a:rPr lang="en-US" altLang="zh-CN" sz="2800" dirty="0" smtClean="0">
                <a:latin typeface="Adobe 黑体 Std R" pitchFamily="34" charset="-122"/>
                <a:ea typeface="Adobe 黑体 Std R" pitchFamily="34" charset="-122"/>
              </a:rPr>
            </a:br>
            <a:endParaRPr lang="zh-CN" altLang="en-US" sz="2800" dirty="0">
              <a:solidFill>
                <a:srgbClr val="93052E"/>
              </a:solidFill>
              <a:latin typeface="Brush Script MT" panose="03060802040406070304" pitchFamily="66" charset="0"/>
              <a:ea typeface="Adobe 黑体 Std R" pitchFamily="34" charset="-122"/>
            </a:endParaRPr>
          </a:p>
        </p:txBody>
      </p:sp>
    </p:spTree>
    <p:custDataLst>
      <p:tags r:id="rId1"/>
    </p:custDataLst>
    <p:extLst>
      <p:ext uri="{BB962C8B-B14F-4D97-AF65-F5344CB8AC3E}">
        <p14:creationId xmlns:p14="http://schemas.microsoft.com/office/powerpoint/2010/main" val="2709120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MH_Number_2">
            <a:hlinkClick r:id="rId11" action="ppaction://hlinksldjump"/>
          </p:cNvPr>
          <p:cNvSpPr/>
          <p:nvPr>
            <p:custDataLst>
              <p:tags r:id="rId2"/>
            </p:custDataLst>
          </p:nvPr>
        </p:nvSpPr>
        <p:spPr>
          <a:xfrm>
            <a:off x="1708320" y="2837448"/>
            <a:ext cx="314479"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tx2">
              <a:lumMod val="25000"/>
              <a:lumOff val="75000"/>
            </a:schemeClr>
          </a:solidFill>
          <a:ln w="12700" cap="flat" cmpd="sng" algn="ctr">
            <a:noFill/>
            <a:prstDash val="solid"/>
            <a:miter lim="800000"/>
          </a:ln>
          <a:effectLst/>
        </p:spPr>
        <p:txBody>
          <a:bodyPr lIns="91440" tIns="45720" rIns="91440" bIns="108000" anchor="ctr"/>
          <a:lstStyle/>
          <a:p>
            <a:pPr algn="ctr" eaLnBrk="1" fontAlgn="auto" hangingPunct="1">
              <a:spcBef>
                <a:spcPts val="0"/>
              </a:spcBef>
              <a:spcAft>
                <a:spcPts val="0"/>
              </a:spcAft>
            </a:pPr>
            <a:r>
              <a:rPr lang="en-US" altLang="zh-CN"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1</a:t>
            </a:r>
            <a:endParaRPr lang="zh-CN" altLang="en-US"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MH_Entry_2">
            <a:hlinkClick r:id="rId11" action="ppaction://hlinksldjump"/>
          </p:cNvPr>
          <p:cNvSpPr/>
          <p:nvPr>
            <p:custDataLst>
              <p:tags r:id="rId3"/>
            </p:custDataLst>
          </p:nvPr>
        </p:nvSpPr>
        <p:spPr>
          <a:xfrm>
            <a:off x="2004737" y="2839287"/>
            <a:ext cx="3603924"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EAEAEA"/>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dirty="0">
                <a:solidFill>
                  <a:srgbClr val="B2B2B2"/>
                </a:solidFill>
                <a:latin typeface="微软雅黑" panose="020B0503020204020204" pitchFamily="34" charset="-122"/>
                <a:ea typeface="微软雅黑" panose="020B0503020204020204" pitchFamily="34" charset="-122"/>
              </a:rPr>
              <a:t>本学期基本情况</a:t>
            </a:r>
          </a:p>
        </p:txBody>
      </p:sp>
      <p:sp>
        <p:nvSpPr>
          <p:cNvPr id="40" name="MH_Number_3"/>
          <p:cNvSpPr/>
          <p:nvPr>
            <p:custDataLst>
              <p:tags r:id="rId4"/>
            </p:custDataLst>
          </p:nvPr>
        </p:nvSpPr>
        <p:spPr>
          <a:xfrm>
            <a:off x="1708320" y="3649183"/>
            <a:ext cx="314479"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tx2">
              <a:lumMod val="75000"/>
              <a:lumOff val="25000"/>
            </a:schemeClr>
          </a:solidFill>
          <a:ln w="12700" cap="flat" cmpd="sng" algn="ctr">
            <a:noFill/>
            <a:prstDash val="solid"/>
            <a:miter lim="800000"/>
          </a:ln>
          <a:effectLst/>
        </p:spPr>
        <p:txBody>
          <a:bodyPr lIns="91440" tIns="45720" rIns="91440" bIns="108000" anchor="ctr"/>
          <a:lstStyle/>
          <a:p>
            <a:pPr algn="ctr" eaLnBrk="1" fontAlgn="auto" hangingPunct="1">
              <a:spcBef>
                <a:spcPts val="0"/>
              </a:spcBef>
              <a:spcAft>
                <a:spcPts val="0"/>
              </a:spcAft>
            </a:pPr>
            <a:r>
              <a:rPr lang="en-US" altLang="zh-CN"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2</a:t>
            </a:r>
            <a:endParaRPr lang="zh-CN" altLang="en-US"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MH_Entry_3"/>
          <p:cNvSpPr/>
          <p:nvPr>
            <p:custDataLst>
              <p:tags r:id="rId5"/>
            </p:custDataLst>
          </p:nvPr>
        </p:nvSpPr>
        <p:spPr>
          <a:xfrm>
            <a:off x="2022799" y="3629510"/>
            <a:ext cx="3603924"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b="1" dirty="0">
                <a:solidFill>
                  <a:schemeClr val="tx1"/>
                </a:solidFill>
                <a:latin typeface="微软雅黑" panose="020B0503020204020204" pitchFamily="34" charset="-122"/>
                <a:ea typeface="微软雅黑" panose="020B0503020204020204" pitchFamily="34" charset="-122"/>
              </a:rPr>
              <a:t>下学期毕业实习日程</a:t>
            </a:r>
          </a:p>
        </p:txBody>
      </p:sp>
      <p:sp>
        <p:nvSpPr>
          <p:cNvPr id="43" name="MH_Number_4"/>
          <p:cNvSpPr/>
          <p:nvPr>
            <p:custDataLst>
              <p:tags r:id="rId6"/>
            </p:custDataLst>
          </p:nvPr>
        </p:nvSpPr>
        <p:spPr>
          <a:xfrm>
            <a:off x="1708320" y="4460917"/>
            <a:ext cx="314479"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tx2">
              <a:lumMod val="25000"/>
              <a:lumOff val="75000"/>
            </a:schemeClr>
          </a:solidFill>
          <a:ln w="12700" cap="flat" cmpd="sng" algn="ctr">
            <a:noFill/>
            <a:prstDash val="solid"/>
            <a:miter lim="800000"/>
          </a:ln>
          <a:effectLst/>
        </p:spPr>
        <p:txBody>
          <a:bodyPr lIns="91440" tIns="45720" rIns="91440" bIns="108000" anchor="ctr"/>
          <a:lstStyle/>
          <a:p>
            <a:pPr algn="ctr" eaLnBrk="1" fontAlgn="auto" hangingPunct="1">
              <a:spcBef>
                <a:spcPts val="0"/>
              </a:spcBef>
              <a:spcAft>
                <a:spcPts val="0"/>
              </a:spcAft>
            </a:pPr>
            <a:r>
              <a:rPr lang="en-US" altLang="zh-CN"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MH_Entry_4"/>
          <p:cNvSpPr/>
          <p:nvPr>
            <p:custDataLst>
              <p:tags r:id="rId7"/>
            </p:custDataLst>
          </p:nvPr>
        </p:nvSpPr>
        <p:spPr>
          <a:xfrm>
            <a:off x="2075834" y="4460917"/>
            <a:ext cx="3603924"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EAEAEA"/>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dirty="0">
                <a:solidFill>
                  <a:srgbClr val="B2B2B2"/>
                </a:solidFill>
                <a:latin typeface="微软雅黑" panose="020B0503020204020204" pitchFamily="34" charset="-122"/>
                <a:ea typeface="微软雅黑" panose="020B0503020204020204" pitchFamily="34" charset="-122"/>
              </a:rPr>
              <a:t>注意事项</a:t>
            </a:r>
          </a:p>
        </p:txBody>
      </p:sp>
      <p:sp>
        <p:nvSpPr>
          <p:cNvPr id="65" name="MH_Others_1"/>
          <p:cNvSpPr/>
          <p:nvPr>
            <p:custDataLst>
              <p:tags r:id="rId8"/>
            </p:custDataLst>
          </p:nvPr>
        </p:nvSpPr>
        <p:spPr>
          <a:xfrm>
            <a:off x="6770388" y="0"/>
            <a:ext cx="237361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a:solidFill>
                  <a:srgbClr val="FFFFFF"/>
                </a:solidFill>
                <a:latin typeface="微软雅黑" panose="020B0503020204020204" pitchFamily="34" charset="-122"/>
                <a:ea typeface="微软雅黑" panose="020B0503020204020204" pitchFamily="34" charset="-122"/>
              </a:rPr>
              <a:t>目</a:t>
            </a:r>
            <a:endParaRPr lang="en-US" altLang="zh-CN" sz="7200">
              <a:solidFill>
                <a:srgbClr val="FFFFFF"/>
              </a:solidFill>
              <a:latin typeface="微软雅黑" panose="020B0503020204020204" pitchFamily="34" charset="-122"/>
              <a:ea typeface="微软雅黑" panose="020B0503020204020204" pitchFamily="34" charset="-122"/>
            </a:endParaRPr>
          </a:p>
          <a:p>
            <a:pPr algn="ctr"/>
            <a:r>
              <a:rPr lang="zh-CN" altLang="en-US" sz="7200">
                <a:solidFill>
                  <a:srgbClr val="FFFFFF"/>
                </a:solidFill>
                <a:latin typeface="微软雅黑" panose="020B0503020204020204" pitchFamily="34" charset="-122"/>
                <a:ea typeface="微软雅黑" panose="020B0503020204020204" pitchFamily="34" charset="-122"/>
              </a:rPr>
              <a:t>录</a:t>
            </a:r>
          </a:p>
        </p:txBody>
      </p:sp>
      <p:sp>
        <p:nvSpPr>
          <p:cNvPr id="66" name="MH_Others_2"/>
          <p:cNvSpPr/>
          <p:nvPr>
            <p:custDataLst>
              <p:tags r:id="rId9"/>
            </p:custDataLst>
          </p:nvPr>
        </p:nvSpPr>
        <p:spPr>
          <a:xfrm>
            <a:off x="6616700" y="-14514"/>
            <a:ext cx="84048"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custDataLst>
      <p:tags r:id="rId1"/>
    </p:custDataLst>
    <p:extLst>
      <p:ext uri="{BB962C8B-B14F-4D97-AF65-F5344CB8AC3E}">
        <p14:creationId xmlns:p14="http://schemas.microsoft.com/office/powerpoint/2010/main" val="25423016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64704"/>
            <a:ext cx="8229600" cy="1445096"/>
          </a:xfrm>
        </p:spPr>
        <p:txBody>
          <a:bodyPr>
            <a:normAutofit/>
          </a:bodyPr>
          <a:lstStyle/>
          <a:p>
            <a:r>
              <a:rPr lang="zh-CN" altLang="en-US" sz="2800" dirty="0">
                <a:ea typeface="微软雅黑" panose="020B0503020204020204" pitchFamily="34" charset="-122"/>
              </a:rPr>
              <a:t>下学期毕业实习日程</a:t>
            </a:r>
          </a:p>
        </p:txBody>
      </p:sp>
      <p:graphicFrame>
        <p:nvGraphicFramePr>
          <p:cNvPr id="10" name="内容占位符 9"/>
          <p:cNvGraphicFramePr>
            <a:graphicFrameLocks noGrp="1"/>
          </p:cNvGraphicFramePr>
          <p:nvPr>
            <p:ph idx="1"/>
            <p:extLst>
              <p:ext uri="{D42A27DB-BD31-4B8C-83A1-F6EECF244321}">
                <p14:modId xmlns:p14="http://schemas.microsoft.com/office/powerpoint/2010/main" val="2302097347"/>
              </p:ext>
            </p:extLst>
          </p:nvPr>
        </p:nvGraphicFramePr>
        <p:xfrm>
          <a:off x="611560" y="1700808"/>
          <a:ext cx="7704856" cy="4873031"/>
        </p:xfrm>
        <a:graphic>
          <a:graphicData uri="http://schemas.openxmlformats.org/drawingml/2006/table">
            <a:tbl>
              <a:tblPr/>
              <a:tblGrid>
                <a:gridCol w="1621374">
                  <a:extLst>
                    <a:ext uri="{9D8B030D-6E8A-4147-A177-3AD203B41FA5}">
                      <a16:colId xmlns:a16="http://schemas.microsoft.com/office/drawing/2014/main" val="2669049118"/>
                    </a:ext>
                  </a:extLst>
                </a:gridCol>
                <a:gridCol w="6083482">
                  <a:extLst>
                    <a:ext uri="{9D8B030D-6E8A-4147-A177-3AD203B41FA5}">
                      <a16:colId xmlns:a16="http://schemas.microsoft.com/office/drawing/2014/main" val="3495261514"/>
                    </a:ext>
                  </a:extLst>
                </a:gridCol>
              </a:tblGrid>
              <a:tr h="888316">
                <a:tc gridSpan="2">
                  <a:txBody>
                    <a:bodyPr/>
                    <a:lstStyle/>
                    <a:p>
                      <a:pPr algn="l" fontAlgn="ctr"/>
                      <a:r>
                        <a:rPr lang="zh-CN" altLang="en-US" sz="1000" b="0" i="0" u="none" strike="noStrike">
                          <a:effectLst/>
                          <a:latin typeface="黑体" panose="02010609060101010101" pitchFamily="49" charset="-122"/>
                          <a:ea typeface="黑体" panose="02010609060101010101" pitchFamily="49" charset="-122"/>
                        </a:rPr>
                        <a:t>    我校</a:t>
                      </a:r>
                      <a:r>
                        <a:rPr lang="en-US" altLang="zh-CN" sz="1000" b="0" i="0" u="none" strike="noStrike">
                          <a:effectLst/>
                          <a:latin typeface="黑体" panose="02010609060101010101" pitchFamily="49" charset="-122"/>
                          <a:ea typeface="黑体" panose="02010609060101010101" pitchFamily="49" charset="-122"/>
                        </a:rPr>
                        <a:t>2020</a:t>
                      </a:r>
                      <a:r>
                        <a:rPr lang="zh-CN" altLang="en-US" sz="1000" b="0" i="0" u="none" strike="noStrike">
                          <a:effectLst/>
                          <a:latin typeface="黑体" panose="02010609060101010101" pitchFamily="49" charset="-122"/>
                          <a:ea typeface="黑体" panose="02010609060101010101" pitchFamily="49" charset="-122"/>
                        </a:rPr>
                        <a:t>级春（专科）网络教育各专业学生即将学完教学计划规定的全部课程，进入毕业实践环节。毕业实习工作按照我院平台首页毕业实习指南栏目公布的各项文件执行（</a:t>
                      </a:r>
                      <a:r>
                        <a:rPr lang="en-US" sz="1000" b="0" i="0" u="none" strike="noStrike">
                          <a:effectLst/>
                          <a:latin typeface="黑体" panose="02010609060101010101" pitchFamily="49" charset="-122"/>
                          <a:ea typeface="黑体" panose="02010609060101010101" pitchFamily="49" charset="-122"/>
                        </a:rPr>
                        <a:t>http://dis.bjtu.edu.cn/cms/bysxzn/index.htm）。</a:t>
                      </a:r>
                    </a:p>
                  </a:txBody>
                  <a:tcPr marL="6428" marR="6428" marT="6428"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987482383"/>
                  </a:ext>
                </a:extLst>
              </a:tr>
              <a:tr h="228082">
                <a:tc>
                  <a:txBody>
                    <a:bodyPr/>
                    <a:lstStyle/>
                    <a:p>
                      <a:pPr algn="ctr" fontAlgn="b"/>
                      <a:r>
                        <a:rPr lang="zh-CN" altLang="en-US" sz="1200" b="1" i="0" u="none" strike="noStrike">
                          <a:effectLst/>
                          <a:latin typeface="微软雅黑" panose="020B0503020204020204" pitchFamily="34" charset="-122"/>
                          <a:ea typeface="微软雅黑" panose="020B0503020204020204" pitchFamily="34" charset="-122"/>
                        </a:rPr>
                        <a:t>日程</a:t>
                      </a:r>
                    </a:p>
                  </a:txBody>
                  <a:tcPr marL="6428" marR="6428" marT="64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200" b="1" i="0" u="none" strike="noStrike">
                          <a:effectLst/>
                          <a:latin typeface="微软雅黑" panose="020B0503020204020204" pitchFamily="34" charset="-122"/>
                          <a:ea typeface="微软雅黑" panose="020B0503020204020204" pitchFamily="34" charset="-122"/>
                        </a:rPr>
                        <a:t>毕业工作项目</a:t>
                      </a:r>
                    </a:p>
                  </a:txBody>
                  <a:tcPr marL="6428" marR="6428" marT="64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0123634"/>
                  </a:ext>
                </a:extLst>
              </a:tr>
              <a:tr h="898909">
                <a:tc>
                  <a:txBody>
                    <a:bodyPr/>
                    <a:lstStyle/>
                    <a:p>
                      <a:pPr algn="ctr" fontAlgn="ctr"/>
                      <a:r>
                        <a:rPr lang="en-US" altLang="zh-CN" sz="1200" b="0" i="0" u="none" strike="noStrike">
                          <a:effectLst/>
                          <a:latin typeface="Times New Roman" panose="02020603050405020304" pitchFamily="18" charset="0"/>
                          <a:ea typeface="宋体" panose="02010600030101010101" pitchFamily="2" charset="-122"/>
                        </a:rPr>
                        <a:t>2021</a:t>
                      </a:r>
                      <a:r>
                        <a:rPr lang="zh-CN" altLang="en-US" sz="1200" b="0" i="0" u="none" strike="noStrike">
                          <a:effectLst/>
                          <a:latin typeface="宋体" panose="02010600030101010101" pitchFamily="2" charset="-122"/>
                          <a:ea typeface="宋体" panose="02010600030101010101" pitchFamily="2" charset="-122"/>
                        </a:rPr>
                        <a:t>年</a:t>
                      </a:r>
                      <a:r>
                        <a:rPr lang="en-US" altLang="zh-CN" sz="1200" b="0" i="0" u="none" strike="noStrike">
                          <a:effectLst/>
                          <a:latin typeface="Times New Roman" panose="02020603050405020304" pitchFamily="18" charset="0"/>
                          <a:ea typeface="宋体" panose="02010600030101010101" pitchFamily="2" charset="-122"/>
                        </a:rPr>
                        <a:t>12</a:t>
                      </a:r>
                      <a:r>
                        <a:rPr lang="zh-CN" altLang="en-US" sz="1200" b="0" i="0" u="none" strike="noStrike">
                          <a:effectLst/>
                          <a:latin typeface="宋体" panose="02010600030101010101" pitchFamily="2" charset="-122"/>
                          <a:ea typeface="宋体" panose="02010600030101010101" pitchFamily="2" charset="-122"/>
                        </a:rPr>
                        <a:t>月</a:t>
                      </a:r>
                      <a:r>
                        <a:rPr lang="en-US" altLang="zh-CN" sz="1200" b="0" i="0" u="none" strike="noStrike">
                          <a:effectLst/>
                          <a:latin typeface="宋体" panose="02010600030101010101" pitchFamily="2" charset="-122"/>
                          <a:ea typeface="宋体" panose="02010600030101010101" pitchFamily="2" charset="-122"/>
                        </a:rPr>
                        <a:t>25</a:t>
                      </a:r>
                      <a:r>
                        <a:rPr lang="zh-CN" altLang="en-US" sz="1200" b="0" i="0" u="none" strike="noStrike">
                          <a:effectLst/>
                          <a:latin typeface="宋体" panose="02010600030101010101" pitchFamily="2" charset="-122"/>
                          <a:ea typeface="宋体" panose="02010600030101010101" pitchFamily="2" charset="-122"/>
                        </a:rPr>
                        <a:t>日前</a:t>
                      </a:r>
                      <a:endParaRPr lang="zh-CN" altLang="en-US" sz="1200" b="0" i="0" u="none" strike="noStrike">
                        <a:effectLst/>
                        <a:latin typeface="Times New Roman" panose="02020603050405020304" pitchFamily="18" charset="0"/>
                        <a:ea typeface="宋体" panose="02010600030101010101" pitchFamily="2" charset="-122"/>
                      </a:endParaRPr>
                    </a:p>
                  </a:txBody>
                  <a:tcPr marL="6428" marR="6428" marT="64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effectLst/>
                          <a:latin typeface="微软雅黑" panose="020B0503020204020204" pitchFamily="34" charset="-122"/>
                          <a:ea typeface="微软雅黑" panose="020B0503020204020204" pitchFamily="34" charset="-122"/>
                        </a:rPr>
                        <a:t>各学习中心按照我院要求</a:t>
                      </a:r>
                      <a:r>
                        <a:rPr lang="zh-CN" altLang="en-US" sz="1200" b="1" i="0" u="none" strike="noStrike">
                          <a:effectLst/>
                          <a:latin typeface="微软雅黑" panose="020B0503020204020204" pitchFamily="34" charset="-122"/>
                          <a:ea typeface="微软雅黑" panose="020B0503020204020204" pitchFamily="34" charset="-122"/>
                        </a:rPr>
                        <a:t>聘任毕业实习指导教师</a:t>
                      </a:r>
                      <a:r>
                        <a:rPr lang="zh-CN" altLang="en-US" sz="1200" b="0" i="0" u="none" strike="noStrike">
                          <a:effectLst/>
                          <a:latin typeface="微软雅黑" panose="020B0503020204020204" pitchFamily="34" charset="-122"/>
                          <a:ea typeface="微软雅黑" panose="020B0503020204020204" pitchFamily="34" charset="-122"/>
                        </a:rPr>
                        <a:t>，将</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北京交通大学学历继续教育专科毕业实习（调研）规范</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及</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专科学生实习报告模板</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和</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专科学生调研报告模板</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等相关材料发给指导教师，</a:t>
                      </a:r>
                      <a:r>
                        <a:rPr lang="zh-CN" altLang="en-US" sz="1200" b="1" i="0" u="none" strike="noStrike">
                          <a:effectLst/>
                          <a:latin typeface="微软雅黑" panose="020B0503020204020204" pitchFamily="34" charset="-122"/>
                          <a:ea typeface="微软雅黑" panose="020B0503020204020204" pitchFamily="34" charset="-122"/>
                        </a:rPr>
                        <a:t>向指导教师布置毕业实习指导工作</a:t>
                      </a:r>
                      <a:r>
                        <a:rPr lang="zh-CN" altLang="en-US" sz="1200" b="0" i="0" u="none" strike="noStrike">
                          <a:effectLst/>
                          <a:latin typeface="微软雅黑" panose="020B0503020204020204" pitchFamily="34" charset="-122"/>
                          <a:ea typeface="微软雅黑" panose="020B0503020204020204" pitchFamily="34" charset="-122"/>
                        </a:rPr>
                        <a:t>。</a:t>
                      </a:r>
                    </a:p>
                  </a:txBody>
                  <a:tcPr marL="6428" marR="6428" marT="64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6165982"/>
                  </a:ext>
                </a:extLst>
              </a:tr>
              <a:tr h="2428394">
                <a:tc>
                  <a:txBody>
                    <a:bodyPr/>
                    <a:lstStyle/>
                    <a:p>
                      <a:pPr algn="ctr" fontAlgn="ctr"/>
                      <a:r>
                        <a:rPr lang="en-US" altLang="zh-CN" sz="1200" b="0" i="0" u="none" strike="noStrike">
                          <a:effectLst/>
                          <a:latin typeface="Times New Roman" panose="02020603050405020304" pitchFamily="18" charset="0"/>
                          <a:ea typeface="宋体" panose="02010600030101010101" pitchFamily="2" charset="-122"/>
                        </a:rPr>
                        <a:t>2021</a:t>
                      </a:r>
                      <a:r>
                        <a:rPr lang="zh-CN" altLang="en-US" sz="1200" b="0" i="0" u="none" strike="noStrike">
                          <a:effectLst/>
                          <a:latin typeface="宋体" panose="02010600030101010101" pitchFamily="2" charset="-122"/>
                          <a:ea typeface="宋体" panose="02010600030101010101" pitchFamily="2" charset="-122"/>
                        </a:rPr>
                        <a:t>年</a:t>
                      </a:r>
                      <a:r>
                        <a:rPr lang="en-US" altLang="zh-CN" sz="1200" b="0" i="0" u="none" strike="noStrike">
                          <a:effectLst/>
                          <a:latin typeface="Times New Roman" panose="02020603050405020304" pitchFamily="18" charset="0"/>
                          <a:ea typeface="宋体" panose="02010600030101010101" pitchFamily="2" charset="-122"/>
                        </a:rPr>
                        <a:t>12</a:t>
                      </a:r>
                      <a:r>
                        <a:rPr lang="zh-CN" altLang="en-US" sz="1200" b="0" i="0" u="none" strike="noStrike">
                          <a:effectLst/>
                          <a:latin typeface="宋体" panose="02010600030101010101" pitchFamily="2" charset="-122"/>
                          <a:ea typeface="宋体" panose="02010600030101010101" pitchFamily="2" charset="-122"/>
                        </a:rPr>
                        <a:t>月</a:t>
                      </a:r>
                      <a:r>
                        <a:rPr lang="en-US" altLang="zh-CN" sz="1200" b="0" i="0" u="none" strike="noStrike">
                          <a:effectLst/>
                          <a:latin typeface="宋体" panose="02010600030101010101" pitchFamily="2" charset="-122"/>
                          <a:ea typeface="宋体" panose="02010600030101010101" pitchFamily="2" charset="-122"/>
                        </a:rPr>
                        <a:t>25</a:t>
                      </a:r>
                      <a:r>
                        <a:rPr lang="en-US" altLang="zh-CN" sz="1200" b="0" i="0" u="none" strike="noStrike">
                          <a:effectLst/>
                          <a:latin typeface="Times New Roman" panose="02020603050405020304" pitchFamily="18" charset="0"/>
                          <a:ea typeface="宋体" panose="02010600030101010101" pitchFamily="2" charset="-122"/>
                        </a:rPr>
                        <a:t>-31</a:t>
                      </a:r>
                      <a:r>
                        <a:rPr lang="zh-CN" altLang="en-US" sz="1200" b="0" i="0" u="none" strike="noStrike">
                          <a:effectLst/>
                          <a:latin typeface="宋体" panose="02010600030101010101" pitchFamily="2" charset="-122"/>
                          <a:ea typeface="宋体" panose="02010600030101010101" pitchFamily="2" charset="-122"/>
                        </a:rPr>
                        <a:t>日</a:t>
                      </a:r>
                      <a:endParaRPr lang="zh-CN" altLang="en-US" sz="1200" b="0" i="0" u="none" strike="noStrike">
                        <a:effectLst/>
                        <a:latin typeface="Times New Roman" panose="02020603050405020304" pitchFamily="18" charset="0"/>
                        <a:ea typeface="宋体" panose="02010600030101010101" pitchFamily="2" charset="-122"/>
                      </a:endParaRPr>
                    </a:p>
                  </a:txBody>
                  <a:tcPr marL="6428" marR="6428" marT="64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effectLst/>
                          <a:latin typeface="微软雅黑" panose="020B0503020204020204" pitchFamily="34" charset="-122"/>
                          <a:ea typeface="微软雅黑" panose="020B0503020204020204" pitchFamily="34" charset="-122"/>
                        </a:rPr>
                        <a:t>毕业实习指导教师</a:t>
                      </a:r>
                      <a:r>
                        <a:rPr lang="zh-CN" altLang="en-US" sz="1200" b="1" i="0" u="none" strike="noStrike">
                          <a:effectLst/>
                          <a:latin typeface="微软雅黑" panose="020B0503020204020204" pitchFamily="34" charset="-122"/>
                          <a:ea typeface="微软雅黑" panose="020B0503020204020204" pitchFamily="34" charset="-122"/>
                        </a:rPr>
                        <a:t>向学生布置毕业实习工作</a:t>
                      </a:r>
                      <a:r>
                        <a:rPr lang="zh-CN" altLang="en-US" sz="1200" b="0" i="0" u="none" strike="noStrike">
                          <a:effectLst/>
                          <a:latin typeface="微软雅黑" panose="020B0503020204020204" pitchFamily="34" charset="-122"/>
                          <a:ea typeface="微软雅黑" panose="020B0503020204020204" pitchFamily="34" charset="-122"/>
                        </a:rPr>
                        <a:t>（建议利用学生到校期末考试时间，组织毕业实习任务布置和指导工作），学生在毕业实习期间必须</a:t>
                      </a:r>
                      <a:r>
                        <a:rPr lang="zh-CN" altLang="en-US" sz="1200" b="1" i="0" u="none" strike="noStrike">
                          <a:effectLst/>
                          <a:latin typeface="微软雅黑" panose="020B0503020204020204" pitchFamily="34" charset="-122"/>
                          <a:ea typeface="微软雅黑" panose="020B0503020204020204" pitchFamily="34" charset="-122"/>
                        </a:rPr>
                        <a:t>独立完成</a:t>
                      </a:r>
                      <a:r>
                        <a:rPr lang="zh-CN" altLang="en-US" sz="1200" b="0" i="0" u="none" strike="noStrike">
                          <a:effectLst/>
                          <a:latin typeface="微软雅黑" panose="020B0503020204020204" pitchFamily="34" charset="-122"/>
                          <a:ea typeface="微软雅黑" panose="020B0503020204020204" pitchFamily="34" charset="-122"/>
                        </a:rPr>
                        <a:t>实习报告或调研报告，</a:t>
                      </a:r>
                      <a:r>
                        <a:rPr lang="zh-CN" altLang="en-US" sz="1200" b="1" i="0" u="none" strike="noStrike">
                          <a:effectLst/>
                          <a:latin typeface="微软雅黑" panose="020B0503020204020204" pitchFamily="34" charset="-122"/>
                          <a:ea typeface="微软雅黑" panose="020B0503020204020204" pitchFamily="34" charset="-122"/>
                        </a:rPr>
                        <a:t>二者任选其一</a:t>
                      </a:r>
                      <a:r>
                        <a:rPr lang="zh-CN" altLang="en-US" sz="1200" b="0" i="0" u="none" strike="noStrike">
                          <a:effectLst/>
                          <a:latin typeface="微软雅黑" panose="020B0503020204020204" pitchFamily="34" charset="-122"/>
                          <a:ea typeface="微软雅黑" panose="020B0503020204020204" pitchFamily="34" charset="-122"/>
                        </a:rPr>
                        <a:t>。学习中心将</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北京交通大学学历继续教育专科毕业实习（调研）规范</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及</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专科学生实习报告模板</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和</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专科学生调研报告模板</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等相关材料发给学生。</a:t>
                      </a:r>
                      <a:br>
                        <a:rPr lang="zh-CN" altLang="en-US" sz="1200" b="0" i="0" u="none" strike="noStrike">
                          <a:effectLst/>
                          <a:latin typeface="微软雅黑" panose="020B0503020204020204" pitchFamily="34" charset="-122"/>
                          <a:ea typeface="微软雅黑" panose="020B0503020204020204" pitchFamily="34" charset="-122"/>
                        </a:rPr>
                      </a:br>
                      <a:r>
                        <a:rPr lang="zh-CN" altLang="en-US" sz="1200" b="0" i="0" u="none" strike="noStrike">
                          <a:effectLst/>
                          <a:latin typeface="微软雅黑" panose="020B0503020204020204" pitchFamily="34" charset="-122"/>
                          <a:ea typeface="微软雅黑" panose="020B0503020204020204" pitchFamily="34" charset="-122"/>
                        </a:rPr>
                        <a:t>指导学生</a:t>
                      </a:r>
                      <a:r>
                        <a:rPr lang="zh-CN" altLang="en-US" sz="1200" b="1" i="0" u="none" strike="noStrike">
                          <a:effectLst/>
                          <a:latin typeface="微软雅黑" panose="020B0503020204020204" pitchFamily="34" charset="-122"/>
                          <a:ea typeface="微软雅黑" panose="020B0503020204020204" pitchFamily="34" charset="-122"/>
                        </a:rPr>
                        <a:t>实习</a:t>
                      </a:r>
                      <a:r>
                        <a:rPr lang="zh-CN" altLang="en-US" sz="1200" b="0" i="0" u="none" strike="noStrike">
                          <a:effectLst/>
                          <a:latin typeface="微软雅黑" panose="020B0503020204020204" pitchFamily="34" charset="-122"/>
                          <a:ea typeface="微软雅黑" panose="020B0503020204020204" pitchFamily="34" charset="-122"/>
                        </a:rPr>
                        <a:t>的指导教师需分专业编写</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实习大纲</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并发给学生，实习大纲包括：</a:t>
                      </a:r>
                      <a:r>
                        <a:rPr lang="en-US" altLang="zh-CN" sz="1200" b="0" i="0" u="none" strike="noStrike">
                          <a:effectLst/>
                          <a:latin typeface="微软雅黑" panose="020B0503020204020204" pitchFamily="34" charset="-122"/>
                          <a:ea typeface="微软雅黑" panose="020B0503020204020204" pitchFamily="34" charset="-122"/>
                        </a:rPr>
                        <a:t>1</a:t>
                      </a:r>
                      <a:r>
                        <a:rPr lang="zh-CN" altLang="en-US" sz="1200" b="0" i="0" u="none" strike="noStrike">
                          <a:effectLst/>
                          <a:latin typeface="微软雅黑" panose="020B0503020204020204" pitchFamily="34" charset="-122"/>
                          <a:ea typeface="微软雅黑" panose="020B0503020204020204" pitchFamily="34" charset="-122"/>
                        </a:rPr>
                        <a:t>、实习目的，</a:t>
                      </a:r>
                      <a:r>
                        <a:rPr lang="en-US" altLang="zh-CN" sz="1200" b="0" i="0" u="none" strike="noStrike">
                          <a:effectLst/>
                          <a:latin typeface="微软雅黑" panose="020B0503020204020204" pitchFamily="34" charset="-122"/>
                          <a:ea typeface="微软雅黑" panose="020B0503020204020204" pitchFamily="34" charset="-122"/>
                        </a:rPr>
                        <a:t>2</a:t>
                      </a:r>
                      <a:r>
                        <a:rPr lang="zh-CN" altLang="en-US" sz="1200" b="0" i="0" u="none" strike="noStrike">
                          <a:effectLst/>
                          <a:latin typeface="微软雅黑" panose="020B0503020204020204" pitchFamily="34" charset="-122"/>
                          <a:ea typeface="微软雅黑" panose="020B0503020204020204" pitchFamily="34" charset="-122"/>
                        </a:rPr>
                        <a:t>、实习内容，</a:t>
                      </a:r>
                      <a:r>
                        <a:rPr lang="en-US" altLang="zh-CN" sz="1200" b="0" i="0" u="none" strike="noStrike">
                          <a:effectLst/>
                          <a:latin typeface="微软雅黑" panose="020B0503020204020204" pitchFamily="34" charset="-122"/>
                          <a:ea typeface="微软雅黑" panose="020B0503020204020204" pitchFamily="34" charset="-122"/>
                        </a:rPr>
                        <a:t>3</a:t>
                      </a:r>
                      <a:r>
                        <a:rPr lang="zh-CN" altLang="en-US" sz="1200" b="0" i="0" u="none" strike="noStrike">
                          <a:effectLst/>
                          <a:latin typeface="微软雅黑" panose="020B0503020204020204" pitchFamily="34" charset="-122"/>
                          <a:ea typeface="微软雅黑" panose="020B0503020204020204" pitchFamily="34" charset="-122"/>
                        </a:rPr>
                        <a:t>、实习形式，</a:t>
                      </a:r>
                      <a:r>
                        <a:rPr lang="en-US" altLang="zh-CN" sz="1200" b="0" i="0" u="none" strike="noStrike">
                          <a:effectLst/>
                          <a:latin typeface="微软雅黑" panose="020B0503020204020204" pitchFamily="34" charset="-122"/>
                          <a:ea typeface="微软雅黑" panose="020B0503020204020204" pitchFamily="34" charset="-122"/>
                        </a:rPr>
                        <a:t>4</a:t>
                      </a:r>
                      <a:r>
                        <a:rPr lang="zh-CN" altLang="en-US" sz="1200" b="0" i="0" u="none" strike="noStrike">
                          <a:effectLst/>
                          <a:latin typeface="微软雅黑" panose="020B0503020204020204" pitchFamily="34" charset="-122"/>
                          <a:ea typeface="微软雅黑" panose="020B0503020204020204" pitchFamily="34" charset="-122"/>
                        </a:rPr>
                        <a:t>、实习时间地点，</a:t>
                      </a:r>
                      <a:r>
                        <a:rPr lang="en-US" altLang="zh-CN" sz="1200" b="0" i="0" u="none" strike="noStrike">
                          <a:effectLst/>
                          <a:latin typeface="微软雅黑" panose="020B0503020204020204" pitchFamily="34" charset="-122"/>
                          <a:ea typeface="微软雅黑" panose="020B0503020204020204" pitchFamily="34" charset="-122"/>
                        </a:rPr>
                        <a:t>5</a:t>
                      </a:r>
                      <a:r>
                        <a:rPr lang="zh-CN" altLang="en-US" sz="1200" b="0" i="0" u="none" strike="noStrike">
                          <a:effectLst/>
                          <a:latin typeface="微软雅黑" panose="020B0503020204020204" pitchFamily="34" charset="-122"/>
                          <a:ea typeface="微软雅黑" panose="020B0503020204020204" pitchFamily="34" charset="-122"/>
                        </a:rPr>
                        <a:t>、注意事项等；并根据学生确定的毕业实习情况填写</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毕业实习安排表</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a:t>
                      </a:r>
                      <a:br>
                        <a:rPr lang="zh-CN" altLang="en-US" sz="1200" b="0" i="0" u="none" strike="noStrike">
                          <a:effectLst/>
                          <a:latin typeface="微软雅黑" panose="020B0503020204020204" pitchFamily="34" charset="-122"/>
                          <a:ea typeface="微软雅黑" panose="020B0503020204020204" pitchFamily="34" charset="-122"/>
                        </a:rPr>
                      </a:br>
                      <a:r>
                        <a:rPr lang="zh-CN" altLang="en-US" sz="1200" b="0" i="0" u="none" strike="noStrike">
                          <a:effectLst/>
                          <a:latin typeface="微软雅黑" panose="020B0503020204020204" pitchFamily="34" charset="-122"/>
                          <a:ea typeface="微软雅黑" panose="020B0503020204020204" pitchFamily="34" charset="-122"/>
                        </a:rPr>
                        <a:t>指导学生</a:t>
                      </a:r>
                      <a:r>
                        <a:rPr lang="zh-CN" altLang="en-US" sz="1200" b="1" i="0" u="none" strike="noStrike">
                          <a:effectLst/>
                          <a:latin typeface="微软雅黑" panose="020B0503020204020204" pitchFamily="34" charset="-122"/>
                          <a:ea typeface="微软雅黑" panose="020B0503020204020204" pitchFamily="34" charset="-122"/>
                        </a:rPr>
                        <a:t>调研</a:t>
                      </a:r>
                      <a:r>
                        <a:rPr lang="zh-CN" altLang="en-US" sz="1200" b="0" i="0" u="none" strike="noStrike">
                          <a:effectLst/>
                          <a:latin typeface="微软雅黑" panose="020B0503020204020204" pitchFamily="34" charset="-122"/>
                          <a:ea typeface="微软雅黑" panose="020B0503020204020204" pitchFamily="34" charset="-122"/>
                        </a:rPr>
                        <a:t>的指导教师需要与学生沟通确定毕业调研题目，并填写</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毕业调研题目表</a:t>
                      </a:r>
                      <a:r>
                        <a:rPr lang="en-US" altLang="zh-CN" sz="1200" b="0" i="0" u="none" strike="noStrike">
                          <a:effectLst/>
                          <a:latin typeface="微软雅黑" panose="020B0503020204020204" pitchFamily="34" charset="-122"/>
                          <a:ea typeface="微软雅黑" panose="020B0503020204020204" pitchFamily="34" charset="-122"/>
                        </a:rPr>
                        <a:t>》</a:t>
                      </a:r>
                      <a:r>
                        <a:rPr lang="zh-CN" altLang="en-US" sz="1200" b="0" i="0" u="none" strike="noStrike">
                          <a:effectLst/>
                          <a:latin typeface="微软雅黑" panose="020B0503020204020204" pitchFamily="34" charset="-122"/>
                          <a:ea typeface="微软雅黑" panose="020B0503020204020204" pitchFamily="34" charset="-122"/>
                        </a:rPr>
                        <a:t>。</a:t>
                      </a:r>
                    </a:p>
                  </a:txBody>
                  <a:tcPr marL="6428" marR="6428" marT="64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1517298"/>
                  </a:ext>
                </a:extLst>
              </a:tr>
              <a:tr h="429330">
                <a:tc>
                  <a:txBody>
                    <a:bodyPr/>
                    <a:lstStyle/>
                    <a:p>
                      <a:pPr algn="ctr" fontAlgn="ctr"/>
                      <a:r>
                        <a:rPr lang="en-US" altLang="zh-CN" sz="1200" b="0" i="0" u="none" strike="noStrike">
                          <a:effectLst/>
                          <a:latin typeface="Times New Roman" panose="02020603050405020304" pitchFamily="18" charset="0"/>
                          <a:ea typeface="宋体" panose="02010600030101010101" pitchFamily="2" charset="-122"/>
                        </a:rPr>
                        <a:t>2022</a:t>
                      </a:r>
                      <a:r>
                        <a:rPr lang="zh-CN" altLang="en-US" sz="1200" b="0" i="0" u="none" strike="noStrike">
                          <a:effectLst/>
                          <a:latin typeface="宋体" panose="02010600030101010101" pitchFamily="2" charset="-122"/>
                          <a:ea typeface="宋体" panose="02010600030101010101" pitchFamily="2" charset="-122"/>
                        </a:rPr>
                        <a:t>年</a:t>
                      </a:r>
                      <a:r>
                        <a:rPr lang="en-US" altLang="zh-CN" sz="1200" b="0" i="0" u="none" strike="noStrike">
                          <a:effectLst/>
                          <a:latin typeface="Times New Roman" panose="02020603050405020304" pitchFamily="18" charset="0"/>
                          <a:ea typeface="宋体" panose="02010600030101010101" pitchFamily="2" charset="-122"/>
                        </a:rPr>
                        <a:t>1</a:t>
                      </a:r>
                      <a:r>
                        <a:rPr lang="zh-CN" altLang="en-US" sz="1200" b="0" i="0" u="none" strike="noStrike">
                          <a:effectLst/>
                          <a:latin typeface="宋体" panose="02010600030101010101" pitchFamily="2" charset="-122"/>
                          <a:ea typeface="宋体" panose="02010600030101010101" pitchFamily="2" charset="-122"/>
                        </a:rPr>
                        <a:t>月</a:t>
                      </a:r>
                      <a:r>
                        <a:rPr lang="en-US" altLang="zh-CN" sz="1200" b="0" i="0" u="none" strike="noStrike">
                          <a:effectLst/>
                          <a:latin typeface="Times New Roman" panose="02020603050405020304" pitchFamily="18" charset="0"/>
                          <a:ea typeface="宋体" panose="02010600030101010101" pitchFamily="2" charset="-122"/>
                        </a:rPr>
                        <a:t>4</a:t>
                      </a:r>
                      <a:r>
                        <a:rPr lang="zh-CN" altLang="en-US" sz="1200" b="0" i="0" u="none" strike="noStrike">
                          <a:effectLst/>
                          <a:latin typeface="宋体" panose="02010600030101010101" pitchFamily="2" charset="-122"/>
                          <a:ea typeface="宋体" panose="02010600030101010101" pitchFamily="2" charset="-122"/>
                        </a:rPr>
                        <a:t>日前</a:t>
                      </a:r>
                      <a:endParaRPr lang="zh-CN" altLang="en-US" sz="1200" b="0" i="0" u="none" strike="noStrike">
                        <a:effectLst/>
                        <a:latin typeface="Times New Roman" panose="02020603050405020304" pitchFamily="18" charset="0"/>
                        <a:ea typeface="宋体" panose="02010600030101010101" pitchFamily="2" charset="-122"/>
                      </a:endParaRPr>
                    </a:p>
                  </a:txBody>
                  <a:tcPr marL="6428" marR="6428" marT="64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effectLst/>
                          <a:latin typeface="微软雅黑" panose="020B0503020204020204" pitchFamily="34" charset="-122"/>
                          <a:ea typeface="微软雅黑" panose="020B0503020204020204" pitchFamily="34" charset="-122"/>
                        </a:rPr>
                        <a:t>学习中心汇总各专业的</a:t>
                      </a:r>
                      <a:r>
                        <a:rPr lang="en-US" altLang="zh-CN" sz="1200" b="0" i="0" u="none" strike="noStrike" dirty="0">
                          <a:effectLst/>
                          <a:latin typeface="微软雅黑" panose="020B0503020204020204" pitchFamily="34" charset="-122"/>
                          <a:ea typeface="微软雅黑" panose="020B0503020204020204" pitchFamily="34" charset="-122"/>
                        </a:rPr>
                        <a:t>《</a:t>
                      </a:r>
                      <a:r>
                        <a:rPr lang="zh-CN" altLang="en-US" sz="1200" b="0" i="0" u="none" strike="noStrike" dirty="0">
                          <a:effectLst/>
                          <a:latin typeface="微软雅黑" panose="020B0503020204020204" pitchFamily="34" charset="-122"/>
                          <a:ea typeface="微软雅黑" panose="020B0503020204020204" pitchFamily="34" charset="-122"/>
                        </a:rPr>
                        <a:t>毕业实习安排表</a:t>
                      </a:r>
                      <a:r>
                        <a:rPr lang="en-US" altLang="zh-CN" sz="1200" b="0" i="0" u="none" strike="noStrike" dirty="0">
                          <a:effectLst/>
                          <a:latin typeface="微软雅黑" panose="020B0503020204020204" pitchFamily="34" charset="-122"/>
                          <a:ea typeface="微软雅黑" panose="020B0503020204020204" pitchFamily="34" charset="-122"/>
                        </a:rPr>
                        <a:t>》</a:t>
                      </a:r>
                      <a:r>
                        <a:rPr lang="zh-CN" altLang="en-US" sz="1200" b="0" i="0" u="none" strike="noStrike" dirty="0">
                          <a:effectLst/>
                          <a:latin typeface="微软雅黑" panose="020B0503020204020204" pitchFamily="34" charset="-122"/>
                          <a:ea typeface="微软雅黑" panose="020B0503020204020204" pitchFamily="34" charset="-122"/>
                        </a:rPr>
                        <a:t>。</a:t>
                      </a:r>
                      <a:br>
                        <a:rPr lang="zh-CN" altLang="en-US" sz="1200" b="0" i="0" u="none" strike="noStrike" dirty="0">
                          <a:effectLst/>
                          <a:latin typeface="微软雅黑" panose="020B0503020204020204" pitchFamily="34" charset="-122"/>
                          <a:ea typeface="微软雅黑" panose="020B0503020204020204" pitchFamily="34" charset="-122"/>
                        </a:rPr>
                      </a:br>
                      <a:r>
                        <a:rPr lang="zh-CN" altLang="en-US" sz="1200" b="0" i="0" u="none" strike="noStrike" dirty="0">
                          <a:effectLst/>
                          <a:latin typeface="微软雅黑" panose="020B0503020204020204" pitchFamily="34" charset="-122"/>
                          <a:ea typeface="微软雅黑" panose="020B0503020204020204" pitchFamily="34" charset="-122"/>
                        </a:rPr>
                        <a:t>学习中心汇总各专业的</a:t>
                      </a:r>
                      <a:r>
                        <a:rPr lang="en-US" altLang="zh-CN" sz="1200" b="0" i="0" u="none" strike="noStrike" dirty="0">
                          <a:effectLst/>
                          <a:latin typeface="微软雅黑" panose="020B0503020204020204" pitchFamily="34" charset="-122"/>
                          <a:ea typeface="微软雅黑" panose="020B0503020204020204" pitchFamily="34" charset="-122"/>
                        </a:rPr>
                        <a:t>《</a:t>
                      </a:r>
                      <a:r>
                        <a:rPr lang="zh-CN" altLang="en-US" sz="1200" b="0" i="0" u="none" strike="noStrike" dirty="0">
                          <a:effectLst/>
                          <a:latin typeface="微软雅黑" panose="020B0503020204020204" pitchFamily="34" charset="-122"/>
                          <a:ea typeface="微软雅黑" panose="020B0503020204020204" pitchFamily="34" charset="-122"/>
                        </a:rPr>
                        <a:t>毕业调研题目表</a:t>
                      </a:r>
                      <a:r>
                        <a:rPr lang="en-US" altLang="zh-CN" sz="1200" b="0" i="0" u="none" strike="noStrike" dirty="0">
                          <a:effectLst/>
                          <a:latin typeface="微软雅黑" panose="020B0503020204020204" pitchFamily="34" charset="-122"/>
                          <a:ea typeface="微软雅黑" panose="020B0503020204020204" pitchFamily="34" charset="-122"/>
                        </a:rPr>
                        <a:t>》</a:t>
                      </a:r>
                      <a:r>
                        <a:rPr lang="zh-CN" altLang="en-US" sz="1200" b="0" i="0" u="none" strike="noStrike" dirty="0">
                          <a:effectLst/>
                          <a:latin typeface="微软雅黑" panose="020B0503020204020204" pitchFamily="34" charset="-122"/>
                          <a:ea typeface="微软雅黑" panose="020B0503020204020204" pitchFamily="34" charset="-122"/>
                        </a:rPr>
                        <a:t>。</a:t>
                      </a:r>
                    </a:p>
                  </a:txBody>
                  <a:tcPr marL="6428" marR="6428" marT="64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9306786"/>
                  </a:ext>
                </a:extLst>
              </a:tr>
            </a:tbl>
          </a:graphicData>
        </a:graphic>
      </p:graphicFrame>
    </p:spTree>
    <p:extLst>
      <p:ext uri="{BB962C8B-B14F-4D97-AF65-F5344CB8AC3E}">
        <p14:creationId xmlns:p14="http://schemas.microsoft.com/office/powerpoint/2010/main" val="18267905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074919887"/>
              </p:ext>
            </p:extLst>
          </p:nvPr>
        </p:nvGraphicFramePr>
        <p:xfrm>
          <a:off x="827584" y="980728"/>
          <a:ext cx="7416824" cy="5593109"/>
        </p:xfrm>
        <a:graphic>
          <a:graphicData uri="http://schemas.openxmlformats.org/drawingml/2006/table">
            <a:tbl>
              <a:tblPr/>
              <a:tblGrid>
                <a:gridCol w="1593942">
                  <a:extLst>
                    <a:ext uri="{9D8B030D-6E8A-4147-A177-3AD203B41FA5}">
                      <a16:colId xmlns:a16="http://schemas.microsoft.com/office/drawing/2014/main" val="1602732204"/>
                    </a:ext>
                  </a:extLst>
                </a:gridCol>
                <a:gridCol w="5822882">
                  <a:extLst>
                    <a:ext uri="{9D8B030D-6E8A-4147-A177-3AD203B41FA5}">
                      <a16:colId xmlns:a16="http://schemas.microsoft.com/office/drawing/2014/main" val="3064946436"/>
                    </a:ext>
                  </a:extLst>
                </a:gridCol>
              </a:tblGrid>
              <a:tr h="2926468">
                <a:tc>
                  <a:txBody>
                    <a:bodyPr/>
                    <a:lstStyle/>
                    <a:p>
                      <a:pPr algn="ctr" fontAlgn="ctr"/>
                      <a:r>
                        <a:rPr lang="en-US" altLang="zh-CN" sz="1000" b="1" i="0" u="none" strike="noStrike">
                          <a:effectLst/>
                          <a:latin typeface="Times New Roman" panose="02020603050405020304" pitchFamily="18" charset="0"/>
                          <a:ea typeface="宋体" panose="02010600030101010101" pitchFamily="2" charset="-122"/>
                        </a:rPr>
                        <a:t>2022</a:t>
                      </a:r>
                      <a:r>
                        <a:rPr lang="zh-CN" altLang="en-US" sz="1000" b="1" i="0" u="none" strike="noStrike">
                          <a:effectLst/>
                          <a:latin typeface="宋体" panose="02010600030101010101" pitchFamily="2" charset="-122"/>
                          <a:ea typeface="宋体" panose="02010600030101010101" pitchFamily="2" charset="-122"/>
                        </a:rPr>
                        <a:t>年</a:t>
                      </a:r>
                      <a:r>
                        <a:rPr lang="en-US" altLang="zh-CN" sz="1000" b="1" i="0" u="none" strike="noStrike">
                          <a:effectLst/>
                          <a:latin typeface="Times New Roman" panose="02020603050405020304" pitchFamily="18" charset="0"/>
                          <a:ea typeface="宋体" panose="02010600030101010101" pitchFamily="2" charset="-122"/>
                        </a:rPr>
                        <a:t>1</a:t>
                      </a:r>
                      <a:r>
                        <a:rPr lang="zh-CN" altLang="en-US" sz="1000" b="1" i="0" u="none" strike="noStrike">
                          <a:effectLst/>
                          <a:latin typeface="宋体" panose="02010600030101010101" pitchFamily="2" charset="-122"/>
                          <a:ea typeface="宋体" panose="02010600030101010101" pitchFamily="2" charset="-122"/>
                        </a:rPr>
                        <a:t>月</a:t>
                      </a:r>
                      <a:r>
                        <a:rPr lang="en-US" altLang="zh-CN" sz="1000" b="1" i="0" u="none" strike="noStrike">
                          <a:effectLst/>
                          <a:latin typeface="Times New Roman" panose="02020603050405020304" pitchFamily="18" charset="0"/>
                          <a:ea typeface="宋体" panose="02010600030101010101" pitchFamily="2" charset="-122"/>
                        </a:rPr>
                        <a:t>16</a:t>
                      </a:r>
                      <a:r>
                        <a:rPr lang="zh-CN" altLang="en-US" sz="1000" b="1" i="0" u="none" strike="noStrike">
                          <a:effectLst/>
                          <a:latin typeface="宋体" panose="02010600030101010101" pitchFamily="2" charset="-122"/>
                          <a:ea typeface="宋体" panose="02010600030101010101" pitchFamily="2" charset="-122"/>
                        </a:rPr>
                        <a:t>日前</a:t>
                      </a:r>
                      <a:endParaRPr lang="zh-CN" altLang="en-US" sz="1000" b="1" i="0" u="none" strike="noStrike">
                        <a:effectLst/>
                        <a:latin typeface="Times New Roman" panose="02020603050405020304" pitchFamily="18" charset="0"/>
                        <a:ea typeface="宋体" panose="02010600030101010101" pitchFamily="2" charset="-122"/>
                      </a:endParaRPr>
                    </a:p>
                  </a:txBody>
                  <a:tcPr marL="5286" marR="5286" marT="52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ctr"/>
                      <a:r>
                        <a:rPr lang="zh-CN" altLang="en-US" sz="1000" b="1" i="0" u="none" strike="noStrike">
                          <a:effectLst/>
                          <a:latin typeface="微软雅黑" panose="020B0503020204020204" pitchFamily="34" charset="-122"/>
                          <a:ea typeface="微软雅黑" panose="020B0503020204020204" pitchFamily="34" charset="-122"/>
                        </a:rPr>
                        <a:t>学习中心将毕业实习过程材料上报我院教服中心。</a:t>
                      </a:r>
                      <a:br>
                        <a:rPr lang="zh-CN" altLang="en-US" sz="1000" b="1" i="0" u="none" strike="noStrike">
                          <a:effectLst/>
                          <a:latin typeface="微软雅黑" panose="020B0503020204020204" pitchFamily="34" charset="-122"/>
                          <a:ea typeface="微软雅黑" panose="020B0503020204020204" pitchFamily="34" charset="-122"/>
                        </a:rPr>
                      </a:br>
                      <a:r>
                        <a:rPr lang="en-US" altLang="zh-CN" sz="1000" b="1" i="0" u="none" strike="noStrike">
                          <a:effectLst/>
                          <a:latin typeface="微软雅黑" panose="020B0503020204020204" pitchFamily="34" charset="-122"/>
                          <a:ea typeface="微软雅黑" panose="020B0503020204020204" pitchFamily="34" charset="-122"/>
                        </a:rPr>
                        <a:t>1</a:t>
                      </a:r>
                      <a:r>
                        <a:rPr lang="zh-CN" altLang="en-US" sz="1000" b="1" i="0" u="none" strike="noStrike">
                          <a:effectLst/>
                          <a:latin typeface="微软雅黑" panose="020B0503020204020204" pitchFamily="34" charset="-122"/>
                          <a:ea typeface="微软雅黑" panose="020B0503020204020204" pitchFamily="34" charset="-122"/>
                        </a:rPr>
                        <a:t>、学生选择写实习报告的学习中心须提交：</a:t>
                      </a:r>
                      <a:br>
                        <a:rPr lang="zh-CN" altLang="en-US" sz="1000" b="1" i="0" u="none" strike="noStrike">
                          <a:effectLst/>
                          <a:latin typeface="微软雅黑" panose="020B0503020204020204" pitchFamily="34" charset="-122"/>
                          <a:ea typeface="微软雅黑" panose="020B0503020204020204" pitchFamily="34" charset="-122"/>
                        </a:rPr>
                      </a:br>
                      <a:r>
                        <a:rPr lang="zh-CN" altLang="en-US" sz="1000" b="0" i="0" u="none" strike="noStrike">
                          <a:effectLst/>
                          <a:latin typeface="微软雅黑" panose="020B0503020204020204" pitchFamily="34" charset="-122"/>
                          <a:ea typeface="微软雅黑" panose="020B0503020204020204" pitchFamily="34" charset="-122"/>
                        </a:rPr>
                        <a:t>①</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毕业实习指导教师资历表</a:t>
                      </a:r>
                      <a:r>
                        <a:rPr lang="en-US" altLang="zh-CN" sz="1000" b="0" i="0" u="none" strike="noStrike">
                          <a:effectLst/>
                          <a:latin typeface="微软雅黑" panose="020B0503020204020204" pitchFamily="34" charset="-122"/>
                          <a:ea typeface="微软雅黑" panose="020B0503020204020204" pitchFamily="34" charset="-122"/>
                        </a:rPr>
                        <a:t>》×1</a:t>
                      </a:r>
                      <a:br>
                        <a:rPr lang="en-US" altLang="zh-CN" sz="1000" b="0" i="0" u="none" strike="noStrike">
                          <a:effectLst/>
                          <a:latin typeface="微软雅黑" panose="020B0503020204020204" pitchFamily="34" charset="-122"/>
                          <a:ea typeface="微软雅黑" panose="020B0503020204020204" pitchFamily="34" charset="-122"/>
                        </a:rPr>
                      </a:br>
                      <a:r>
                        <a:rPr lang="en-US" altLang="zh-CN" sz="1000" b="0" i="0" u="none" strike="noStrike">
                          <a:effectLst/>
                          <a:latin typeface="微软雅黑" panose="020B0503020204020204" pitchFamily="34" charset="-122"/>
                          <a:ea typeface="微软雅黑" panose="020B0503020204020204" pitchFamily="34" charset="-122"/>
                        </a:rPr>
                        <a:t>②《</a:t>
                      </a:r>
                      <a:r>
                        <a:rPr lang="zh-CN" altLang="en-US" sz="1000" b="0" i="0" u="none" strike="noStrike">
                          <a:effectLst/>
                          <a:latin typeface="微软雅黑" panose="020B0503020204020204" pitchFamily="34" charset="-122"/>
                          <a:ea typeface="微软雅黑" panose="020B0503020204020204" pitchFamily="34" charset="-122"/>
                        </a:rPr>
                        <a:t>毕业实习安排表</a:t>
                      </a:r>
                      <a:r>
                        <a:rPr lang="en-US" altLang="zh-CN" sz="1000" b="0" i="0" u="none" strike="noStrike">
                          <a:effectLst/>
                          <a:latin typeface="微软雅黑" panose="020B0503020204020204" pitchFamily="34" charset="-122"/>
                          <a:ea typeface="微软雅黑" panose="020B0503020204020204" pitchFamily="34" charset="-122"/>
                        </a:rPr>
                        <a:t>》×1</a:t>
                      </a:r>
                      <a:br>
                        <a:rPr lang="en-US" altLang="zh-CN" sz="1000" b="0" i="0" u="none" strike="noStrike">
                          <a:effectLst/>
                          <a:latin typeface="微软雅黑" panose="020B0503020204020204" pitchFamily="34" charset="-122"/>
                          <a:ea typeface="微软雅黑" panose="020B0503020204020204" pitchFamily="34" charset="-122"/>
                        </a:rPr>
                      </a:br>
                      <a:r>
                        <a:rPr lang="en-US" altLang="zh-CN" sz="1000" b="0" i="0" u="none" strike="noStrike">
                          <a:effectLst/>
                          <a:latin typeface="微软雅黑" panose="020B0503020204020204" pitchFamily="34" charset="-122"/>
                          <a:ea typeface="微软雅黑" panose="020B0503020204020204" pitchFamily="34" charset="-122"/>
                        </a:rPr>
                        <a:t>③《</a:t>
                      </a:r>
                      <a:r>
                        <a:rPr lang="zh-CN" altLang="en-US" sz="1000" b="0" i="0" u="none" strike="noStrike">
                          <a:effectLst/>
                          <a:latin typeface="微软雅黑" panose="020B0503020204020204" pitchFamily="34" charset="-122"/>
                          <a:ea typeface="微软雅黑" panose="020B0503020204020204" pitchFamily="34" charset="-122"/>
                        </a:rPr>
                        <a:t>实习大纲</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专业</a:t>
                      </a:r>
                      <a:r>
                        <a:rPr lang="zh-CN" altLang="en-US" sz="1000" b="1" i="0" u="none" strike="noStrike">
                          <a:effectLst/>
                          <a:latin typeface="微软雅黑" panose="020B0503020204020204" pitchFamily="34" charset="-122"/>
                          <a:ea typeface="微软雅黑" panose="020B0503020204020204" pitchFamily="34" charset="-122"/>
                        </a:rPr>
                        <a:t/>
                      </a:r>
                      <a:br>
                        <a:rPr lang="zh-CN" altLang="en-US" sz="1000" b="1" i="0" u="none" strike="noStrike">
                          <a:effectLst/>
                          <a:latin typeface="微软雅黑" panose="020B0503020204020204" pitchFamily="34" charset="-122"/>
                          <a:ea typeface="微软雅黑" panose="020B0503020204020204" pitchFamily="34" charset="-122"/>
                        </a:rPr>
                      </a:br>
                      <a:r>
                        <a:rPr lang="en-US" altLang="zh-CN" sz="1000" b="1" i="0" u="none" strike="noStrike">
                          <a:effectLst/>
                          <a:latin typeface="微软雅黑" panose="020B0503020204020204" pitchFamily="34" charset="-122"/>
                          <a:ea typeface="微软雅黑" panose="020B0503020204020204" pitchFamily="34" charset="-122"/>
                        </a:rPr>
                        <a:t>2</a:t>
                      </a:r>
                      <a:r>
                        <a:rPr lang="zh-CN" altLang="en-US" sz="1000" b="1" i="0" u="none" strike="noStrike">
                          <a:effectLst/>
                          <a:latin typeface="微软雅黑" panose="020B0503020204020204" pitchFamily="34" charset="-122"/>
                          <a:ea typeface="微软雅黑" panose="020B0503020204020204" pitchFamily="34" charset="-122"/>
                        </a:rPr>
                        <a:t>、学生选择写调研报告的学习中心须提交：</a:t>
                      </a:r>
                      <a:br>
                        <a:rPr lang="zh-CN" altLang="en-US" sz="1000" b="1" i="0" u="none" strike="noStrike">
                          <a:effectLst/>
                          <a:latin typeface="微软雅黑" panose="020B0503020204020204" pitchFamily="34" charset="-122"/>
                          <a:ea typeface="微软雅黑" panose="020B0503020204020204" pitchFamily="34" charset="-122"/>
                        </a:rPr>
                      </a:br>
                      <a:r>
                        <a:rPr lang="zh-CN" altLang="en-US" sz="1000" b="0" i="0" u="none" strike="noStrike">
                          <a:effectLst/>
                          <a:latin typeface="微软雅黑" panose="020B0503020204020204" pitchFamily="34" charset="-122"/>
                          <a:ea typeface="微软雅黑" panose="020B0503020204020204" pitchFamily="34" charset="-122"/>
                        </a:rPr>
                        <a:t>①</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毕业实习指导教师资历表</a:t>
                      </a:r>
                      <a:r>
                        <a:rPr lang="en-US" altLang="zh-CN" sz="1000" b="0" i="0" u="none" strike="noStrike">
                          <a:effectLst/>
                          <a:latin typeface="微软雅黑" panose="020B0503020204020204" pitchFamily="34" charset="-122"/>
                          <a:ea typeface="微软雅黑" panose="020B0503020204020204" pitchFamily="34" charset="-122"/>
                        </a:rPr>
                        <a:t>》×1</a:t>
                      </a:r>
                      <a:br>
                        <a:rPr lang="en-US" altLang="zh-CN" sz="1000" b="0" i="0" u="none" strike="noStrike">
                          <a:effectLst/>
                          <a:latin typeface="微软雅黑" panose="020B0503020204020204" pitchFamily="34" charset="-122"/>
                          <a:ea typeface="微软雅黑" panose="020B0503020204020204" pitchFamily="34" charset="-122"/>
                        </a:rPr>
                      </a:br>
                      <a:r>
                        <a:rPr lang="en-US" altLang="zh-CN" sz="1000" b="0" i="0" u="none" strike="noStrike">
                          <a:effectLst/>
                          <a:latin typeface="微软雅黑" panose="020B0503020204020204" pitchFamily="34" charset="-122"/>
                          <a:ea typeface="微软雅黑" panose="020B0503020204020204" pitchFamily="34" charset="-122"/>
                        </a:rPr>
                        <a:t>②《</a:t>
                      </a:r>
                      <a:r>
                        <a:rPr lang="zh-CN" altLang="en-US" sz="1000" b="0" i="0" u="none" strike="noStrike">
                          <a:effectLst/>
                          <a:latin typeface="微软雅黑" panose="020B0503020204020204" pitchFamily="34" charset="-122"/>
                          <a:ea typeface="微软雅黑" panose="020B0503020204020204" pitchFamily="34" charset="-122"/>
                        </a:rPr>
                        <a:t>毕业调研题目表</a:t>
                      </a:r>
                      <a:r>
                        <a:rPr lang="en-US" altLang="zh-CN" sz="1000" b="0" i="0" u="none" strike="noStrike">
                          <a:effectLst/>
                          <a:latin typeface="微软雅黑" panose="020B0503020204020204" pitchFamily="34" charset="-122"/>
                          <a:ea typeface="微软雅黑" panose="020B0503020204020204" pitchFamily="34" charset="-122"/>
                        </a:rPr>
                        <a:t>》×1</a:t>
                      </a:r>
                      <a:r>
                        <a:rPr lang="zh-CN" altLang="en-US" sz="1000" b="1" i="0" u="none" strike="noStrike">
                          <a:effectLst/>
                          <a:latin typeface="微软雅黑" panose="020B0503020204020204" pitchFamily="34" charset="-122"/>
                          <a:ea typeface="微软雅黑" panose="020B0503020204020204" pitchFamily="34" charset="-122"/>
                        </a:rPr>
                        <a:t/>
                      </a:r>
                      <a:br>
                        <a:rPr lang="zh-CN" altLang="en-US" sz="1000" b="1" i="0" u="none" strike="noStrike">
                          <a:effectLst/>
                          <a:latin typeface="微软雅黑" panose="020B0503020204020204" pitchFamily="34" charset="-122"/>
                          <a:ea typeface="微软雅黑" panose="020B0503020204020204" pitchFamily="34" charset="-122"/>
                        </a:rPr>
                      </a:br>
                      <a:r>
                        <a:rPr lang="en-US" altLang="zh-CN" sz="1000" b="1" i="0" u="none" strike="noStrike">
                          <a:effectLst/>
                          <a:latin typeface="微软雅黑" panose="020B0503020204020204" pitchFamily="34" charset="-122"/>
                          <a:ea typeface="微软雅黑" panose="020B0503020204020204" pitchFamily="34" charset="-122"/>
                        </a:rPr>
                        <a:t>3</a:t>
                      </a:r>
                      <a:r>
                        <a:rPr lang="zh-CN" altLang="en-US" sz="1000" b="1" i="0" u="none" strike="noStrike">
                          <a:effectLst/>
                          <a:latin typeface="微软雅黑" panose="020B0503020204020204" pitchFamily="34" charset="-122"/>
                          <a:ea typeface="微软雅黑" panose="020B0503020204020204" pitchFamily="34" charset="-122"/>
                        </a:rPr>
                        <a:t>、学生实习、调研兼有的学习中心须提交：</a:t>
                      </a:r>
                      <a:br>
                        <a:rPr lang="zh-CN" altLang="en-US" sz="1000" b="1" i="0" u="none" strike="noStrike">
                          <a:effectLst/>
                          <a:latin typeface="微软雅黑" panose="020B0503020204020204" pitchFamily="34" charset="-122"/>
                          <a:ea typeface="微软雅黑" panose="020B0503020204020204" pitchFamily="34" charset="-122"/>
                        </a:rPr>
                      </a:br>
                      <a:r>
                        <a:rPr lang="zh-CN" altLang="en-US" sz="1000" b="0" i="0" u="none" strike="noStrike">
                          <a:effectLst/>
                          <a:latin typeface="微软雅黑" panose="020B0503020204020204" pitchFamily="34" charset="-122"/>
                          <a:ea typeface="微软雅黑" panose="020B0503020204020204" pitchFamily="34" charset="-122"/>
                        </a:rPr>
                        <a:t>①</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毕业实习指导教师资历表</a:t>
                      </a:r>
                      <a:r>
                        <a:rPr lang="en-US" altLang="zh-CN" sz="1000" b="0" i="0" u="none" strike="noStrike">
                          <a:effectLst/>
                          <a:latin typeface="微软雅黑" panose="020B0503020204020204" pitchFamily="34" charset="-122"/>
                          <a:ea typeface="微软雅黑" panose="020B0503020204020204" pitchFamily="34" charset="-122"/>
                        </a:rPr>
                        <a:t>》×1</a:t>
                      </a:r>
                      <a:br>
                        <a:rPr lang="en-US" altLang="zh-CN" sz="1000" b="0" i="0" u="none" strike="noStrike">
                          <a:effectLst/>
                          <a:latin typeface="微软雅黑" panose="020B0503020204020204" pitchFamily="34" charset="-122"/>
                          <a:ea typeface="微软雅黑" panose="020B0503020204020204" pitchFamily="34" charset="-122"/>
                        </a:rPr>
                      </a:br>
                      <a:r>
                        <a:rPr lang="en-US" altLang="zh-CN" sz="1000" b="0" i="0" u="none" strike="noStrike">
                          <a:effectLst/>
                          <a:latin typeface="微软雅黑" panose="020B0503020204020204" pitchFamily="34" charset="-122"/>
                          <a:ea typeface="微软雅黑" panose="020B0503020204020204" pitchFamily="34" charset="-122"/>
                        </a:rPr>
                        <a:t>②《</a:t>
                      </a:r>
                      <a:r>
                        <a:rPr lang="zh-CN" altLang="en-US" sz="1000" b="0" i="0" u="none" strike="noStrike">
                          <a:effectLst/>
                          <a:latin typeface="微软雅黑" panose="020B0503020204020204" pitchFamily="34" charset="-122"/>
                          <a:ea typeface="微软雅黑" panose="020B0503020204020204" pitchFamily="34" charset="-122"/>
                        </a:rPr>
                        <a:t>毕业实习安排表</a:t>
                      </a:r>
                      <a:r>
                        <a:rPr lang="en-US" altLang="zh-CN" sz="1000" b="0" i="0" u="none" strike="noStrike">
                          <a:effectLst/>
                          <a:latin typeface="微软雅黑" panose="020B0503020204020204" pitchFamily="34" charset="-122"/>
                          <a:ea typeface="微软雅黑" panose="020B0503020204020204" pitchFamily="34" charset="-122"/>
                        </a:rPr>
                        <a:t>》×1</a:t>
                      </a:r>
                      <a:br>
                        <a:rPr lang="en-US" altLang="zh-CN" sz="1000" b="0" i="0" u="none" strike="noStrike">
                          <a:effectLst/>
                          <a:latin typeface="微软雅黑" panose="020B0503020204020204" pitchFamily="34" charset="-122"/>
                          <a:ea typeface="微软雅黑" panose="020B0503020204020204" pitchFamily="34" charset="-122"/>
                        </a:rPr>
                      </a:br>
                      <a:r>
                        <a:rPr lang="en-US" altLang="zh-CN" sz="1000" b="0" i="0" u="none" strike="noStrike">
                          <a:effectLst/>
                          <a:latin typeface="微软雅黑" panose="020B0503020204020204" pitchFamily="34" charset="-122"/>
                          <a:ea typeface="微软雅黑" panose="020B0503020204020204" pitchFamily="34" charset="-122"/>
                        </a:rPr>
                        <a:t>③《</a:t>
                      </a:r>
                      <a:r>
                        <a:rPr lang="zh-CN" altLang="en-US" sz="1000" b="0" i="0" u="none" strike="noStrike">
                          <a:effectLst/>
                          <a:latin typeface="微软雅黑" panose="020B0503020204020204" pitchFamily="34" charset="-122"/>
                          <a:ea typeface="微软雅黑" panose="020B0503020204020204" pitchFamily="34" charset="-122"/>
                        </a:rPr>
                        <a:t>实习大纲</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专业</a:t>
                      </a:r>
                      <a:br>
                        <a:rPr lang="zh-CN" altLang="en-US" sz="1000" b="0" i="0" u="none" strike="noStrike">
                          <a:effectLst/>
                          <a:latin typeface="微软雅黑" panose="020B0503020204020204" pitchFamily="34" charset="-122"/>
                          <a:ea typeface="微软雅黑" panose="020B0503020204020204" pitchFamily="34" charset="-122"/>
                        </a:rPr>
                      </a:br>
                      <a:r>
                        <a:rPr lang="zh-CN" altLang="en-US" sz="1000" b="0" i="0" u="none" strike="noStrike">
                          <a:effectLst/>
                          <a:latin typeface="微软雅黑" panose="020B0503020204020204" pitchFamily="34" charset="-122"/>
                          <a:ea typeface="微软雅黑" panose="020B0503020204020204" pitchFamily="34" charset="-122"/>
                        </a:rPr>
                        <a:t>④</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毕业调研题目表</a:t>
                      </a:r>
                      <a:r>
                        <a:rPr lang="en-US" altLang="zh-CN" sz="1000" b="0" i="0" u="none" strike="noStrike">
                          <a:effectLst/>
                          <a:latin typeface="微软雅黑" panose="020B0503020204020204" pitchFamily="34" charset="-122"/>
                          <a:ea typeface="微软雅黑" panose="020B0503020204020204" pitchFamily="34" charset="-122"/>
                        </a:rPr>
                        <a:t>》×1</a:t>
                      </a:r>
                      <a:endParaRPr lang="zh-CN" altLang="en-US" sz="1000" b="1" i="0" u="none" strike="noStrike">
                        <a:effectLst/>
                        <a:latin typeface="微软雅黑" panose="020B0503020204020204" pitchFamily="34" charset="-122"/>
                        <a:ea typeface="微软雅黑" panose="020B0503020204020204" pitchFamily="34" charset="-122"/>
                      </a:endParaRPr>
                    </a:p>
                  </a:txBody>
                  <a:tcPr marL="5286" marR="5286" marT="52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extLst>
                  <a:ext uri="{0D108BD9-81ED-4DB2-BD59-A6C34878D82A}">
                    <a16:rowId xmlns:a16="http://schemas.microsoft.com/office/drawing/2014/main" val="2151835673"/>
                  </a:ext>
                </a:extLst>
              </a:tr>
              <a:tr h="888881">
                <a:tc>
                  <a:txBody>
                    <a:bodyPr/>
                    <a:lstStyle/>
                    <a:p>
                      <a:pPr algn="ctr" fontAlgn="ctr"/>
                      <a:r>
                        <a:rPr lang="en-US" altLang="zh-CN" sz="1000" b="0" i="0" u="none" strike="noStrike">
                          <a:effectLst/>
                          <a:latin typeface="Times New Roman" panose="02020603050405020304" pitchFamily="18" charset="0"/>
                          <a:ea typeface="宋体" panose="02010600030101010101" pitchFamily="2" charset="-122"/>
                        </a:rPr>
                        <a:t>2021</a:t>
                      </a:r>
                      <a:r>
                        <a:rPr lang="zh-CN" altLang="en-US" sz="1000" b="0" i="0" u="none" strike="noStrike">
                          <a:effectLst/>
                          <a:latin typeface="宋体" panose="02010600030101010101" pitchFamily="2" charset="-122"/>
                          <a:ea typeface="宋体" panose="02010600030101010101" pitchFamily="2" charset="-122"/>
                        </a:rPr>
                        <a:t>年</a:t>
                      </a:r>
                      <a:r>
                        <a:rPr lang="en-US" altLang="zh-CN" sz="1000" b="0" i="0" u="none" strike="noStrike">
                          <a:effectLst/>
                          <a:latin typeface="Times New Roman" panose="02020603050405020304" pitchFamily="18" charset="0"/>
                          <a:ea typeface="宋体" panose="02010600030101010101" pitchFamily="2" charset="-122"/>
                        </a:rPr>
                        <a:t>12</a:t>
                      </a:r>
                      <a:r>
                        <a:rPr lang="zh-CN" altLang="en-US" sz="1000" b="0" i="0" u="none" strike="noStrike">
                          <a:effectLst/>
                          <a:latin typeface="宋体" panose="02010600030101010101" pitchFamily="2" charset="-122"/>
                          <a:ea typeface="宋体" panose="02010600030101010101" pitchFamily="2" charset="-122"/>
                        </a:rPr>
                        <a:t>月</a:t>
                      </a:r>
                      <a:r>
                        <a:rPr lang="en-US" altLang="zh-CN" sz="1000" b="0" i="0" u="none" strike="noStrike">
                          <a:effectLst/>
                          <a:latin typeface="Times New Roman" panose="02020603050405020304" pitchFamily="18" charset="0"/>
                          <a:ea typeface="宋体" panose="02010600030101010101" pitchFamily="2" charset="-122"/>
                        </a:rPr>
                        <a:t>30</a:t>
                      </a:r>
                      <a:r>
                        <a:rPr lang="zh-CN" altLang="en-US" sz="1000" b="0" i="0" u="none" strike="noStrike">
                          <a:effectLst/>
                          <a:latin typeface="宋体" panose="02010600030101010101" pitchFamily="2" charset="-122"/>
                          <a:ea typeface="宋体" panose="02010600030101010101" pitchFamily="2" charset="-122"/>
                        </a:rPr>
                        <a:t>日</a:t>
                      </a:r>
                      <a:r>
                        <a:rPr lang="en-US" altLang="zh-CN" sz="1000" b="0" i="0" u="none" strike="noStrike">
                          <a:effectLst/>
                          <a:latin typeface="Times New Roman" panose="02020603050405020304" pitchFamily="18" charset="0"/>
                          <a:ea typeface="宋体" panose="02010600030101010101" pitchFamily="2" charset="-122"/>
                        </a:rPr>
                        <a:t>~2022</a:t>
                      </a:r>
                      <a:r>
                        <a:rPr lang="zh-CN" altLang="en-US" sz="1000" b="0" i="0" u="none" strike="noStrike">
                          <a:effectLst/>
                          <a:latin typeface="宋体" panose="02010600030101010101" pitchFamily="2" charset="-122"/>
                          <a:ea typeface="宋体" panose="02010600030101010101" pitchFamily="2" charset="-122"/>
                        </a:rPr>
                        <a:t>年</a:t>
                      </a:r>
                      <a:r>
                        <a:rPr lang="en-US" altLang="zh-CN" sz="1000" b="0" i="0" u="none" strike="noStrike">
                          <a:effectLst/>
                          <a:latin typeface="Times New Roman" panose="02020603050405020304" pitchFamily="18" charset="0"/>
                          <a:ea typeface="宋体" panose="02010600030101010101" pitchFamily="2" charset="-122"/>
                        </a:rPr>
                        <a:t>1</a:t>
                      </a:r>
                      <a:r>
                        <a:rPr lang="zh-CN" altLang="en-US" sz="1000" b="0" i="0" u="none" strike="noStrike">
                          <a:effectLst/>
                          <a:latin typeface="宋体" panose="02010600030101010101" pitchFamily="2" charset="-122"/>
                          <a:ea typeface="宋体" panose="02010600030101010101" pitchFamily="2" charset="-122"/>
                        </a:rPr>
                        <a:t>月</a:t>
                      </a:r>
                      <a:r>
                        <a:rPr lang="en-US" altLang="zh-CN" sz="1000" b="0" i="0" u="none" strike="noStrike">
                          <a:effectLst/>
                          <a:latin typeface="Times New Roman" panose="02020603050405020304" pitchFamily="18" charset="0"/>
                          <a:ea typeface="宋体" panose="02010600030101010101" pitchFamily="2" charset="-122"/>
                        </a:rPr>
                        <a:t>21</a:t>
                      </a:r>
                      <a:r>
                        <a:rPr lang="zh-CN" altLang="en-US" sz="1000" b="0" i="0" u="none" strike="noStrike">
                          <a:effectLst/>
                          <a:latin typeface="宋体" panose="02010600030101010101" pitchFamily="2" charset="-122"/>
                          <a:ea typeface="宋体" panose="02010600030101010101" pitchFamily="2" charset="-122"/>
                        </a:rPr>
                        <a:t>日</a:t>
                      </a:r>
                      <a:endParaRPr lang="zh-CN" altLang="en-US" sz="1000" b="0" i="0" u="none" strike="noStrike">
                        <a:effectLst/>
                        <a:latin typeface="Times New Roman" panose="02020603050405020304" pitchFamily="18" charset="0"/>
                        <a:ea typeface="宋体" panose="02010600030101010101" pitchFamily="2" charset="-122"/>
                      </a:endParaRPr>
                    </a:p>
                  </a:txBody>
                  <a:tcPr marL="5286" marR="5286" marT="52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1" i="0" u="none" strike="noStrike">
                          <a:effectLst/>
                          <a:latin typeface="微软雅黑" panose="020B0503020204020204" pitchFamily="34" charset="-122"/>
                          <a:ea typeface="微软雅黑" panose="020B0503020204020204" pitchFamily="34" charset="-122"/>
                        </a:rPr>
                        <a:t>写调研报告的学生</a:t>
                      </a:r>
                      <a:r>
                        <a:rPr lang="zh-CN" altLang="en-US" sz="1000" b="0" i="0" u="none" strike="noStrike">
                          <a:effectLst/>
                          <a:latin typeface="微软雅黑" panose="020B0503020204020204" pitchFamily="34" charset="-122"/>
                          <a:ea typeface="微软雅黑" panose="020B0503020204020204" pitchFamily="34" charset="-122"/>
                        </a:rPr>
                        <a:t>根据</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北京交通大学学历继续教育专科毕业实习（调研）规范</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专科学生调研报告模板</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等相关材料和已确定的调研题目完成调研计划，指导教师审核学生的调研计划，调研计划不合格的学生需在</a:t>
                      </a:r>
                      <a:r>
                        <a:rPr lang="en-US" altLang="zh-CN" sz="1000" b="0" i="0" u="none" strike="noStrike">
                          <a:effectLst/>
                          <a:latin typeface="微软雅黑" panose="020B0503020204020204" pitchFamily="34" charset="-122"/>
                          <a:ea typeface="微软雅黑" panose="020B0503020204020204" pitchFamily="34" charset="-122"/>
                        </a:rPr>
                        <a:t>2</a:t>
                      </a:r>
                      <a:r>
                        <a:rPr lang="zh-CN" altLang="en-US" sz="1000" b="0" i="0" u="none" strike="noStrike">
                          <a:effectLst/>
                          <a:latin typeface="微软雅黑" panose="020B0503020204020204" pitchFamily="34" charset="-122"/>
                          <a:ea typeface="微软雅黑" panose="020B0503020204020204" pitchFamily="34" charset="-122"/>
                        </a:rPr>
                        <a:t>周内重新完成调研计划、提交给指导教师并通过指导教师审核。</a:t>
                      </a:r>
                    </a:p>
                  </a:txBody>
                  <a:tcPr marL="5286" marR="5286" marT="52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8787638"/>
                  </a:ext>
                </a:extLst>
              </a:tr>
              <a:tr h="683754">
                <a:tc>
                  <a:txBody>
                    <a:bodyPr/>
                    <a:lstStyle/>
                    <a:p>
                      <a:pPr algn="ctr" fontAlgn="ctr"/>
                      <a:r>
                        <a:rPr lang="en-US" altLang="zh-CN" sz="1000" b="0" i="0" u="none" strike="noStrike">
                          <a:effectLst/>
                          <a:latin typeface="Times New Roman" panose="02020603050405020304" pitchFamily="18" charset="0"/>
                          <a:ea typeface="宋体" panose="02010600030101010101" pitchFamily="2" charset="-122"/>
                        </a:rPr>
                        <a:t>2021</a:t>
                      </a:r>
                      <a:r>
                        <a:rPr lang="zh-CN" altLang="en-US" sz="1000" b="0" i="0" u="none" strike="noStrike">
                          <a:effectLst/>
                          <a:latin typeface="宋体" panose="02010600030101010101" pitchFamily="2" charset="-122"/>
                          <a:ea typeface="宋体" panose="02010600030101010101" pitchFamily="2" charset="-122"/>
                        </a:rPr>
                        <a:t>年</a:t>
                      </a:r>
                      <a:r>
                        <a:rPr lang="en-US" altLang="zh-CN" sz="1000" b="0" i="0" u="none" strike="noStrike">
                          <a:effectLst/>
                          <a:latin typeface="Times New Roman" panose="02020603050405020304" pitchFamily="18" charset="0"/>
                          <a:ea typeface="宋体" panose="02010600030101010101" pitchFamily="2" charset="-122"/>
                        </a:rPr>
                        <a:t>12</a:t>
                      </a:r>
                      <a:r>
                        <a:rPr lang="zh-CN" altLang="en-US" sz="1000" b="0" i="0" u="none" strike="noStrike">
                          <a:effectLst/>
                          <a:latin typeface="宋体" panose="02010600030101010101" pitchFamily="2" charset="-122"/>
                          <a:ea typeface="宋体" panose="02010600030101010101" pitchFamily="2" charset="-122"/>
                        </a:rPr>
                        <a:t>月</a:t>
                      </a:r>
                      <a:r>
                        <a:rPr lang="en-US" altLang="zh-CN" sz="1000" b="0" i="0" u="none" strike="noStrike">
                          <a:effectLst/>
                          <a:latin typeface="Times New Roman" panose="02020603050405020304" pitchFamily="18" charset="0"/>
                          <a:ea typeface="宋体" panose="02010600030101010101" pitchFamily="2" charset="-122"/>
                        </a:rPr>
                        <a:t>30</a:t>
                      </a:r>
                      <a:r>
                        <a:rPr lang="zh-CN" altLang="en-US" sz="1000" b="0" i="0" u="none" strike="noStrike">
                          <a:effectLst/>
                          <a:latin typeface="宋体" panose="02010600030101010101" pitchFamily="2" charset="-122"/>
                          <a:ea typeface="宋体" panose="02010600030101010101" pitchFamily="2" charset="-122"/>
                        </a:rPr>
                        <a:t>日</a:t>
                      </a:r>
                      <a:r>
                        <a:rPr lang="en-US" altLang="zh-CN" sz="1000" b="0" i="0" u="none" strike="noStrike">
                          <a:effectLst/>
                          <a:latin typeface="Times New Roman" panose="02020603050405020304" pitchFamily="18" charset="0"/>
                          <a:ea typeface="宋体" panose="02010600030101010101" pitchFamily="2" charset="-122"/>
                        </a:rPr>
                        <a:t>~2022</a:t>
                      </a:r>
                      <a:r>
                        <a:rPr lang="zh-CN" altLang="en-US" sz="1000" b="0" i="0" u="none" strike="noStrike">
                          <a:effectLst/>
                          <a:latin typeface="宋体" panose="02010600030101010101" pitchFamily="2" charset="-122"/>
                          <a:ea typeface="宋体" panose="02010600030101010101" pitchFamily="2" charset="-122"/>
                        </a:rPr>
                        <a:t>年</a:t>
                      </a:r>
                      <a:r>
                        <a:rPr lang="en-US" altLang="zh-CN" sz="1000" b="0" i="0" u="none" strike="noStrike">
                          <a:effectLst/>
                          <a:latin typeface="Times New Roman" panose="02020603050405020304" pitchFamily="18" charset="0"/>
                          <a:ea typeface="宋体" panose="02010600030101010101" pitchFamily="2" charset="-122"/>
                        </a:rPr>
                        <a:t>4</a:t>
                      </a:r>
                      <a:r>
                        <a:rPr lang="zh-CN" altLang="en-US" sz="1000" b="0" i="0" u="none" strike="noStrike">
                          <a:effectLst/>
                          <a:latin typeface="宋体" panose="02010600030101010101" pitchFamily="2" charset="-122"/>
                          <a:ea typeface="宋体" panose="02010600030101010101" pitchFamily="2" charset="-122"/>
                        </a:rPr>
                        <a:t>月</a:t>
                      </a:r>
                      <a:r>
                        <a:rPr lang="en-US" altLang="zh-CN" sz="1000" b="0" i="0" u="none" strike="noStrike">
                          <a:effectLst/>
                          <a:latin typeface="宋体" panose="02010600030101010101" pitchFamily="2" charset="-122"/>
                          <a:ea typeface="宋体" panose="02010600030101010101" pitchFamily="2" charset="-122"/>
                        </a:rPr>
                        <a:t>15</a:t>
                      </a:r>
                      <a:r>
                        <a:rPr lang="zh-CN" altLang="en-US" sz="1000" b="0" i="0" u="none" strike="noStrike">
                          <a:effectLst/>
                          <a:latin typeface="宋体" panose="02010600030101010101" pitchFamily="2" charset="-122"/>
                          <a:ea typeface="宋体" panose="02010600030101010101" pitchFamily="2" charset="-122"/>
                        </a:rPr>
                        <a:t>日</a:t>
                      </a:r>
                      <a:endParaRPr lang="zh-CN" altLang="en-US" sz="1000" b="0" i="0" u="none" strike="noStrike">
                        <a:effectLst/>
                        <a:latin typeface="Times New Roman" panose="02020603050405020304" pitchFamily="18" charset="0"/>
                        <a:ea typeface="宋体" panose="02010600030101010101" pitchFamily="2" charset="-122"/>
                      </a:endParaRPr>
                    </a:p>
                  </a:txBody>
                  <a:tcPr marL="5286" marR="5286" marT="52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1" i="0" u="none" strike="noStrike">
                          <a:effectLst/>
                          <a:latin typeface="微软雅黑" panose="020B0503020204020204" pitchFamily="34" charset="-122"/>
                          <a:ea typeface="微软雅黑" panose="020B0503020204020204" pitchFamily="34" charset="-122"/>
                        </a:rPr>
                        <a:t>写实习报告的学生</a:t>
                      </a:r>
                      <a:r>
                        <a:rPr lang="zh-CN" altLang="en-US" sz="1000" b="0" i="0" u="none" strike="noStrike">
                          <a:effectLst/>
                          <a:latin typeface="微软雅黑" panose="020B0503020204020204" pitchFamily="34" charset="-122"/>
                          <a:ea typeface="微软雅黑" panose="020B0503020204020204" pitchFamily="34" charset="-122"/>
                        </a:rPr>
                        <a:t>到实习单位实习并根据完成实习报告；指导教师根据学生的</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毕业实习安排表</a:t>
                      </a:r>
                      <a:r>
                        <a:rPr lang="en-US" altLang="zh-CN" sz="1000" b="0" i="0" u="none" strike="noStrike">
                          <a:effectLst/>
                          <a:latin typeface="微软雅黑" panose="020B0503020204020204" pitchFamily="34" charset="-122"/>
                          <a:ea typeface="微软雅黑" panose="020B0503020204020204" pitchFamily="34" charset="-122"/>
                        </a:rPr>
                        <a:t>》</a:t>
                      </a:r>
                      <a:r>
                        <a:rPr lang="zh-CN" altLang="en-US" sz="1000" b="0" i="0" u="none" strike="noStrike">
                          <a:effectLst/>
                          <a:latin typeface="微软雅黑" panose="020B0503020204020204" pitchFamily="34" charset="-122"/>
                          <a:ea typeface="微软雅黑" panose="020B0503020204020204" pitchFamily="34" charset="-122"/>
                        </a:rPr>
                        <a:t>，及时了解学生实习的进度、指导和解答学生的问题，</a:t>
                      </a:r>
                      <a:r>
                        <a:rPr lang="zh-CN" altLang="en-US" sz="1000" b="1" i="0" u="none" strike="noStrike">
                          <a:effectLst/>
                          <a:latin typeface="微软雅黑" panose="020B0503020204020204" pitchFamily="34" charset="-122"/>
                          <a:ea typeface="微软雅黑" panose="020B0503020204020204" pitchFamily="34" charset="-122"/>
                        </a:rPr>
                        <a:t>提醒学生请实习单位填写实习单位评议表并盖章</a:t>
                      </a:r>
                      <a:r>
                        <a:rPr lang="zh-CN" altLang="en-US" sz="1000" b="0" i="0" u="none" strike="noStrike">
                          <a:effectLst/>
                          <a:latin typeface="微软雅黑" panose="020B0503020204020204" pitchFamily="34" charset="-122"/>
                          <a:ea typeface="微软雅黑" panose="020B0503020204020204" pitchFamily="34" charset="-122"/>
                        </a:rPr>
                        <a:t>。</a:t>
                      </a:r>
                    </a:p>
                  </a:txBody>
                  <a:tcPr marL="5286" marR="5286" marT="52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467372"/>
                  </a:ext>
                </a:extLst>
              </a:tr>
              <a:tr h="437602">
                <a:tc>
                  <a:txBody>
                    <a:bodyPr/>
                    <a:lstStyle/>
                    <a:p>
                      <a:pPr algn="ctr" fontAlgn="ctr"/>
                      <a:r>
                        <a:rPr lang="en-US" altLang="zh-CN" sz="1000" b="0" i="0" u="none" strike="noStrike">
                          <a:effectLst/>
                          <a:latin typeface="Times New Roman" panose="02020603050405020304" pitchFamily="18" charset="0"/>
                          <a:ea typeface="宋体" panose="02010600030101010101" pitchFamily="2" charset="-122"/>
                        </a:rPr>
                        <a:t>2022</a:t>
                      </a:r>
                      <a:r>
                        <a:rPr lang="zh-CN" altLang="en-US" sz="1000" b="0" i="0" u="none" strike="noStrike">
                          <a:effectLst/>
                          <a:latin typeface="宋体" panose="02010600030101010101" pitchFamily="2" charset="-122"/>
                          <a:ea typeface="宋体" panose="02010600030101010101" pitchFamily="2" charset="-122"/>
                        </a:rPr>
                        <a:t>年</a:t>
                      </a:r>
                      <a:r>
                        <a:rPr lang="en-US" altLang="zh-CN" sz="1000" b="0" i="0" u="none" strike="noStrike">
                          <a:effectLst/>
                          <a:latin typeface="Times New Roman" panose="02020603050405020304" pitchFamily="18" charset="0"/>
                          <a:ea typeface="宋体" panose="02010600030101010101" pitchFamily="2" charset="-122"/>
                        </a:rPr>
                        <a:t>1</a:t>
                      </a:r>
                      <a:r>
                        <a:rPr lang="zh-CN" altLang="en-US" sz="1000" b="0" i="0" u="none" strike="noStrike">
                          <a:effectLst/>
                          <a:latin typeface="宋体" panose="02010600030101010101" pitchFamily="2" charset="-122"/>
                          <a:ea typeface="宋体" panose="02010600030101010101" pitchFamily="2" charset="-122"/>
                        </a:rPr>
                        <a:t>月</a:t>
                      </a:r>
                      <a:r>
                        <a:rPr lang="en-US" altLang="zh-CN" sz="1000" b="0" i="0" u="none" strike="noStrike">
                          <a:effectLst/>
                          <a:latin typeface="Times New Roman" panose="02020603050405020304" pitchFamily="18" charset="0"/>
                          <a:ea typeface="宋体" panose="02010600030101010101" pitchFamily="2" charset="-122"/>
                        </a:rPr>
                        <a:t>21</a:t>
                      </a:r>
                      <a:r>
                        <a:rPr lang="zh-CN" altLang="en-US" sz="1000" b="0" i="0" u="none" strike="noStrike">
                          <a:effectLst/>
                          <a:latin typeface="宋体" panose="02010600030101010101" pitchFamily="2" charset="-122"/>
                          <a:ea typeface="宋体" panose="02010600030101010101" pitchFamily="2" charset="-122"/>
                        </a:rPr>
                        <a:t>日</a:t>
                      </a:r>
                      <a:r>
                        <a:rPr lang="en-US" altLang="zh-CN" sz="1000" b="0" i="0" u="none" strike="noStrike">
                          <a:effectLst/>
                          <a:latin typeface="Times New Roman" panose="02020603050405020304" pitchFamily="18" charset="0"/>
                          <a:ea typeface="宋体" panose="02010600030101010101" pitchFamily="2" charset="-122"/>
                        </a:rPr>
                        <a:t>~4</a:t>
                      </a:r>
                      <a:r>
                        <a:rPr lang="zh-CN" altLang="en-US" sz="1000" b="0" i="0" u="none" strike="noStrike">
                          <a:effectLst/>
                          <a:latin typeface="宋体" panose="02010600030101010101" pitchFamily="2" charset="-122"/>
                          <a:ea typeface="宋体" panose="02010600030101010101" pitchFamily="2" charset="-122"/>
                        </a:rPr>
                        <a:t>月</a:t>
                      </a:r>
                      <a:r>
                        <a:rPr lang="en-US" altLang="zh-CN" sz="1000" b="0" i="0" u="none" strike="noStrike">
                          <a:effectLst/>
                          <a:latin typeface="宋体" panose="02010600030101010101" pitchFamily="2" charset="-122"/>
                          <a:ea typeface="宋体" panose="02010600030101010101" pitchFamily="2" charset="-122"/>
                        </a:rPr>
                        <a:t>15</a:t>
                      </a:r>
                      <a:r>
                        <a:rPr lang="zh-CN" altLang="en-US" sz="1000" b="0" i="0" u="none" strike="noStrike">
                          <a:effectLst/>
                          <a:latin typeface="宋体" panose="02010600030101010101" pitchFamily="2" charset="-122"/>
                          <a:ea typeface="宋体" panose="02010600030101010101" pitchFamily="2" charset="-122"/>
                        </a:rPr>
                        <a:t>日</a:t>
                      </a:r>
                      <a:endParaRPr lang="zh-CN" altLang="en-US" sz="1000" b="0" i="0" u="none" strike="noStrike">
                        <a:effectLst/>
                        <a:latin typeface="Times New Roman" panose="02020603050405020304" pitchFamily="18" charset="0"/>
                        <a:ea typeface="宋体" panose="02010600030101010101" pitchFamily="2" charset="-122"/>
                      </a:endParaRPr>
                    </a:p>
                  </a:txBody>
                  <a:tcPr marL="5286" marR="5286" marT="52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effectLst/>
                          <a:latin typeface="微软雅黑" panose="020B0503020204020204" pitchFamily="34" charset="-122"/>
                          <a:ea typeface="微软雅黑" panose="020B0503020204020204" pitchFamily="34" charset="-122"/>
                        </a:rPr>
                        <a:t>学生按照调研计划实施调研并完成调研报告。指导教师及时了解学生调研的进度和质量，解答学生在调研工作中或报告撰写中遇到的问题</a:t>
                      </a:r>
                    </a:p>
                  </a:txBody>
                  <a:tcPr marL="5286" marR="5286" marT="52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1089617"/>
                  </a:ext>
                </a:extLst>
              </a:tr>
              <a:tr h="656404">
                <a:tc>
                  <a:txBody>
                    <a:bodyPr/>
                    <a:lstStyle/>
                    <a:p>
                      <a:pPr algn="ctr" fontAlgn="ctr"/>
                      <a:r>
                        <a:rPr lang="en-US" altLang="zh-CN" sz="1000" b="0" i="0" u="none" strike="noStrike">
                          <a:effectLst/>
                          <a:latin typeface="Times New Roman" panose="02020603050405020304" pitchFamily="18" charset="0"/>
                          <a:ea typeface="宋体" panose="02010600030101010101" pitchFamily="2" charset="-122"/>
                        </a:rPr>
                        <a:t>2022</a:t>
                      </a:r>
                      <a:r>
                        <a:rPr lang="zh-CN" altLang="en-US" sz="1000" b="0" i="0" u="none" strike="noStrike">
                          <a:effectLst/>
                          <a:latin typeface="宋体" panose="02010600030101010101" pitchFamily="2" charset="-122"/>
                          <a:ea typeface="宋体" panose="02010600030101010101" pitchFamily="2" charset="-122"/>
                        </a:rPr>
                        <a:t>年</a:t>
                      </a:r>
                      <a:r>
                        <a:rPr lang="en-US" altLang="zh-CN" sz="1000" b="0" i="0" u="none" strike="noStrike">
                          <a:effectLst/>
                          <a:latin typeface="Times New Roman" panose="02020603050405020304" pitchFamily="18" charset="0"/>
                          <a:ea typeface="宋体" panose="02010600030101010101" pitchFamily="2" charset="-122"/>
                        </a:rPr>
                        <a:t>4</a:t>
                      </a:r>
                      <a:r>
                        <a:rPr lang="zh-CN" altLang="en-US" sz="1000" b="0" i="0" u="none" strike="noStrike">
                          <a:effectLst/>
                          <a:latin typeface="宋体" panose="02010600030101010101" pitchFamily="2" charset="-122"/>
                          <a:ea typeface="宋体" panose="02010600030101010101" pitchFamily="2" charset="-122"/>
                        </a:rPr>
                        <a:t>月</a:t>
                      </a:r>
                      <a:r>
                        <a:rPr lang="en-US" altLang="zh-CN" sz="1000" b="0" i="0" u="none" strike="noStrike">
                          <a:effectLst/>
                          <a:latin typeface="Times New Roman" panose="02020603050405020304" pitchFamily="18" charset="0"/>
                          <a:ea typeface="宋体" panose="02010600030101010101" pitchFamily="2" charset="-122"/>
                        </a:rPr>
                        <a:t>20</a:t>
                      </a:r>
                      <a:r>
                        <a:rPr lang="zh-CN" altLang="en-US" sz="1000" b="0" i="0" u="none" strike="noStrike">
                          <a:effectLst/>
                          <a:latin typeface="宋体" panose="02010600030101010101" pitchFamily="2" charset="-122"/>
                          <a:ea typeface="宋体" panose="02010600030101010101" pitchFamily="2" charset="-122"/>
                        </a:rPr>
                        <a:t>日前</a:t>
                      </a:r>
                      <a:endParaRPr lang="zh-CN" altLang="en-US" sz="1000" b="0" i="0" u="none" strike="noStrike">
                        <a:effectLst/>
                        <a:latin typeface="Times New Roman" panose="02020603050405020304" pitchFamily="18" charset="0"/>
                        <a:ea typeface="宋体" panose="02010600030101010101" pitchFamily="2" charset="-122"/>
                      </a:endParaRPr>
                    </a:p>
                  </a:txBody>
                  <a:tcPr marL="5286" marR="5286" marT="52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effectLst/>
                          <a:latin typeface="微软雅黑" panose="020B0503020204020204" pitchFamily="34" charset="-122"/>
                          <a:ea typeface="微软雅黑" panose="020B0503020204020204" pitchFamily="34" charset="-122"/>
                        </a:rPr>
                        <a:t>学生严格按</a:t>
                      </a:r>
                      <a:r>
                        <a:rPr lang="en-US" altLang="zh-CN" sz="1000" b="0" i="0" u="none" strike="noStrike" dirty="0">
                          <a:effectLst/>
                          <a:latin typeface="微软雅黑" panose="020B0503020204020204" pitchFamily="34" charset="-122"/>
                          <a:ea typeface="微软雅黑" panose="020B0503020204020204" pitchFamily="34" charset="-122"/>
                        </a:rPr>
                        <a:t>《</a:t>
                      </a:r>
                      <a:r>
                        <a:rPr lang="zh-CN" altLang="en-US" sz="1000" b="0" i="0" u="none" strike="noStrike" dirty="0">
                          <a:effectLst/>
                          <a:latin typeface="微软雅黑" panose="020B0503020204020204" pitchFamily="34" charset="-122"/>
                          <a:ea typeface="微软雅黑" panose="020B0503020204020204" pitchFamily="34" charset="-122"/>
                        </a:rPr>
                        <a:t>北京交通大学学历继续教育专科毕业实习（调研）规范</a:t>
                      </a:r>
                      <a:r>
                        <a:rPr lang="en-US" altLang="zh-CN" sz="1000" b="0" i="0" u="none" strike="noStrike" dirty="0">
                          <a:effectLst/>
                          <a:latin typeface="微软雅黑" panose="020B0503020204020204" pitchFamily="34" charset="-122"/>
                          <a:ea typeface="微软雅黑" panose="020B0503020204020204" pitchFamily="34" charset="-122"/>
                        </a:rPr>
                        <a:t>》</a:t>
                      </a:r>
                      <a:r>
                        <a:rPr lang="zh-CN" altLang="en-US" sz="1000" b="0" i="0" u="none" strike="noStrike" dirty="0">
                          <a:effectLst/>
                          <a:latin typeface="微软雅黑" panose="020B0503020204020204" pitchFamily="34" charset="-122"/>
                          <a:ea typeface="微软雅黑" panose="020B0503020204020204" pitchFamily="34" charset="-122"/>
                        </a:rPr>
                        <a:t>及</a:t>
                      </a:r>
                      <a:r>
                        <a:rPr lang="en-US" altLang="zh-CN" sz="1000" b="0" i="0" u="none" strike="noStrike" dirty="0">
                          <a:effectLst/>
                          <a:latin typeface="微软雅黑" panose="020B0503020204020204" pitchFamily="34" charset="-122"/>
                          <a:ea typeface="微软雅黑" panose="020B0503020204020204" pitchFamily="34" charset="-122"/>
                        </a:rPr>
                        <a:t>《</a:t>
                      </a:r>
                      <a:r>
                        <a:rPr lang="zh-CN" altLang="en-US" sz="1000" b="0" i="0" u="none" strike="noStrike" dirty="0">
                          <a:effectLst/>
                          <a:latin typeface="微软雅黑" panose="020B0503020204020204" pitchFamily="34" charset="-122"/>
                          <a:ea typeface="微软雅黑" panose="020B0503020204020204" pitchFamily="34" charset="-122"/>
                        </a:rPr>
                        <a:t>专科学生实习报告模板</a:t>
                      </a:r>
                      <a:r>
                        <a:rPr lang="en-US" altLang="zh-CN" sz="1000" b="0" i="0" u="none" strike="noStrike" dirty="0">
                          <a:effectLst/>
                          <a:latin typeface="微软雅黑" panose="020B0503020204020204" pitchFamily="34" charset="-122"/>
                          <a:ea typeface="微软雅黑" panose="020B0503020204020204" pitchFamily="34" charset="-122"/>
                        </a:rPr>
                        <a:t>》</a:t>
                      </a:r>
                      <a:r>
                        <a:rPr lang="zh-CN" altLang="en-US" sz="1000" b="0" i="0" u="none" strike="noStrike" dirty="0">
                          <a:effectLst/>
                          <a:latin typeface="微软雅黑" panose="020B0503020204020204" pitchFamily="34" charset="-122"/>
                          <a:ea typeface="微软雅黑" panose="020B0503020204020204" pitchFamily="34" charset="-122"/>
                        </a:rPr>
                        <a:t>和</a:t>
                      </a:r>
                      <a:r>
                        <a:rPr lang="en-US" altLang="zh-CN" sz="1000" b="0" i="0" u="none" strike="noStrike" dirty="0">
                          <a:effectLst/>
                          <a:latin typeface="微软雅黑" panose="020B0503020204020204" pitchFamily="34" charset="-122"/>
                          <a:ea typeface="微软雅黑" panose="020B0503020204020204" pitchFamily="34" charset="-122"/>
                        </a:rPr>
                        <a:t>《</a:t>
                      </a:r>
                      <a:r>
                        <a:rPr lang="zh-CN" altLang="en-US" sz="1000" b="0" i="0" u="none" strike="noStrike" dirty="0">
                          <a:effectLst/>
                          <a:latin typeface="微软雅黑" panose="020B0503020204020204" pitchFamily="34" charset="-122"/>
                          <a:ea typeface="微软雅黑" panose="020B0503020204020204" pitchFamily="34" charset="-122"/>
                        </a:rPr>
                        <a:t>专科学生调研报告模板</a:t>
                      </a:r>
                      <a:r>
                        <a:rPr lang="en-US" altLang="zh-CN" sz="1000" b="0" i="0" u="none" strike="noStrike" dirty="0">
                          <a:effectLst/>
                          <a:latin typeface="微软雅黑" panose="020B0503020204020204" pitchFamily="34" charset="-122"/>
                          <a:ea typeface="微软雅黑" panose="020B0503020204020204" pitchFamily="34" charset="-122"/>
                        </a:rPr>
                        <a:t>》</a:t>
                      </a:r>
                      <a:r>
                        <a:rPr lang="zh-CN" altLang="en-US" sz="1000" b="0" i="0" u="none" strike="noStrike" dirty="0">
                          <a:effectLst/>
                          <a:latin typeface="微软雅黑" panose="020B0503020204020204" pitchFamily="34" charset="-122"/>
                          <a:ea typeface="微软雅黑" panose="020B0503020204020204" pitchFamily="34" charset="-122"/>
                        </a:rPr>
                        <a:t>等相关材料的要求，正式书写、打印实习报告或调研报告，交指导教师评阅。</a:t>
                      </a:r>
                    </a:p>
                  </a:txBody>
                  <a:tcPr marL="5286" marR="5286" marT="52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7323738"/>
                  </a:ext>
                </a:extLst>
              </a:tr>
            </a:tbl>
          </a:graphicData>
        </a:graphic>
      </p:graphicFrame>
    </p:spTree>
    <p:extLst>
      <p:ext uri="{BB962C8B-B14F-4D97-AF65-F5344CB8AC3E}">
        <p14:creationId xmlns:p14="http://schemas.microsoft.com/office/powerpoint/2010/main" val="10272644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793121852"/>
              </p:ext>
            </p:extLst>
          </p:nvPr>
        </p:nvGraphicFramePr>
        <p:xfrm>
          <a:off x="683568" y="1052736"/>
          <a:ext cx="7560840" cy="5256585"/>
        </p:xfrm>
        <a:graphic>
          <a:graphicData uri="http://schemas.openxmlformats.org/drawingml/2006/table">
            <a:tbl>
              <a:tblPr/>
              <a:tblGrid>
                <a:gridCol w="1887107">
                  <a:extLst>
                    <a:ext uri="{9D8B030D-6E8A-4147-A177-3AD203B41FA5}">
                      <a16:colId xmlns:a16="http://schemas.microsoft.com/office/drawing/2014/main" val="2999782529"/>
                    </a:ext>
                  </a:extLst>
                </a:gridCol>
                <a:gridCol w="5673733">
                  <a:extLst>
                    <a:ext uri="{9D8B030D-6E8A-4147-A177-3AD203B41FA5}">
                      <a16:colId xmlns:a16="http://schemas.microsoft.com/office/drawing/2014/main" val="2460311668"/>
                    </a:ext>
                  </a:extLst>
                </a:gridCol>
              </a:tblGrid>
              <a:tr h="649626">
                <a:tc>
                  <a:txBody>
                    <a:bodyPr/>
                    <a:lstStyle/>
                    <a:p>
                      <a:pPr algn="ctr" fontAlgn="ctr"/>
                      <a:r>
                        <a:rPr lang="en-US" altLang="zh-CN" sz="1300" b="0" i="0" u="none" strike="noStrike">
                          <a:effectLst/>
                          <a:latin typeface="Times New Roman" panose="02020603050405020304" pitchFamily="18" charset="0"/>
                          <a:ea typeface="宋体" panose="02010600030101010101" pitchFamily="2" charset="-122"/>
                        </a:rPr>
                        <a:t>2022</a:t>
                      </a:r>
                      <a:r>
                        <a:rPr lang="zh-CN" altLang="en-US" sz="1300" b="0" i="0" u="none" strike="noStrike">
                          <a:effectLst/>
                          <a:latin typeface="宋体" panose="02010600030101010101" pitchFamily="2" charset="-122"/>
                          <a:ea typeface="宋体" panose="02010600030101010101" pitchFamily="2" charset="-122"/>
                        </a:rPr>
                        <a:t>年</a:t>
                      </a:r>
                      <a:r>
                        <a:rPr lang="en-US" altLang="zh-CN" sz="1300" b="0" i="0" u="none" strike="noStrike">
                          <a:effectLst/>
                          <a:latin typeface="宋体" panose="02010600030101010101" pitchFamily="2" charset="-122"/>
                          <a:ea typeface="宋体" panose="02010600030101010101" pitchFamily="2" charset="-122"/>
                        </a:rPr>
                        <a:t>4</a:t>
                      </a:r>
                      <a:r>
                        <a:rPr lang="zh-CN" altLang="en-US" sz="1300" b="0" i="0" u="none" strike="noStrike">
                          <a:effectLst/>
                          <a:latin typeface="宋体" panose="02010600030101010101" pitchFamily="2" charset="-122"/>
                          <a:ea typeface="宋体" panose="02010600030101010101" pitchFamily="2" charset="-122"/>
                        </a:rPr>
                        <a:t>月</a:t>
                      </a:r>
                      <a:r>
                        <a:rPr lang="en-US" altLang="zh-CN" sz="1300" b="0" i="0" u="none" strike="noStrike">
                          <a:effectLst/>
                          <a:latin typeface="宋体" panose="02010600030101010101" pitchFamily="2" charset="-122"/>
                          <a:ea typeface="宋体" panose="02010600030101010101" pitchFamily="2" charset="-122"/>
                        </a:rPr>
                        <a:t>26</a:t>
                      </a:r>
                      <a:r>
                        <a:rPr lang="zh-CN" altLang="en-US" sz="1300" b="0" i="0" u="none" strike="noStrike">
                          <a:effectLst/>
                          <a:latin typeface="宋体" panose="02010600030101010101" pitchFamily="2" charset="-122"/>
                          <a:ea typeface="宋体" panose="02010600030101010101" pitchFamily="2" charset="-122"/>
                        </a:rPr>
                        <a:t>日前</a:t>
                      </a:r>
                      <a:endParaRPr lang="zh-CN" altLang="en-US" sz="1300" b="0" i="0" u="none" strike="noStrike">
                        <a:effectLst/>
                        <a:latin typeface="Times New Roman" panose="02020603050405020304" pitchFamily="18" charset="0"/>
                        <a:ea typeface="宋体" panose="02010600030101010101" pitchFamily="2" charset="-122"/>
                      </a:endParaRPr>
                    </a:p>
                  </a:txBody>
                  <a:tcPr marL="7031" marR="7031" marT="70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300" b="0" i="0" u="none" strike="noStrike">
                          <a:effectLst/>
                          <a:latin typeface="微软雅黑" panose="020B0503020204020204" pitchFamily="34" charset="-122"/>
                          <a:ea typeface="微软雅黑" panose="020B0503020204020204" pitchFamily="34" charset="-122"/>
                        </a:rPr>
                        <a:t>指导教师评阅学生的实习报告或调研报告，</a:t>
                      </a:r>
                      <a:r>
                        <a:rPr lang="zh-CN" altLang="en-US" sz="1300" b="1" i="0" u="none" strike="noStrike">
                          <a:effectLst/>
                          <a:latin typeface="微软雅黑" panose="020B0503020204020204" pitchFamily="34" charset="-122"/>
                          <a:ea typeface="微软雅黑" panose="020B0503020204020204" pitchFamily="34" charset="-122"/>
                        </a:rPr>
                        <a:t>填写成绩评议表</a:t>
                      </a:r>
                      <a:r>
                        <a:rPr lang="zh-CN" altLang="en-US" sz="1300" b="0" i="0" u="none" strike="noStrike">
                          <a:effectLst/>
                          <a:latin typeface="微软雅黑" panose="020B0503020204020204" pitchFamily="34" charset="-122"/>
                          <a:ea typeface="微软雅黑" panose="020B0503020204020204" pitchFamily="34" charset="-122"/>
                        </a:rPr>
                        <a:t>。</a:t>
                      </a:r>
                    </a:p>
                  </a:txBody>
                  <a:tcPr marL="7031" marR="7031" marT="70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4171817"/>
                  </a:ext>
                </a:extLst>
              </a:tr>
              <a:tr h="539197">
                <a:tc>
                  <a:txBody>
                    <a:bodyPr/>
                    <a:lstStyle/>
                    <a:p>
                      <a:pPr algn="ctr" fontAlgn="ctr"/>
                      <a:r>
                        <a:rPr lang="en-US" altLang="zh-CN" sz="1300" b="1" i="0" u="none" strike="noStrike">
                          <a:effectLst/>
                          <a:latin typeface="Times New Roman" panose="02020603050405020304" pitchFamily="18" charset="0"/>
                          <a:ea typeface="宋体" panose="02010600030101010101" pitchFamily="2" charset="-122"/>
                        </a:rPr>
                        <a:t>2022</a:t>
                      </a:r>
                      <a:r>
                        <a:rPr lang="zh-CN" altLang="en-US" sz="1300" b="1" i="0" u="none" strike="noStrike">
                          <a:effectLst/>
                          <a:latin typeface="宋体" panose="02010600030101010101" pitchFamily="2" charset="-122"/>
                          <a:ea typeface="宋体" panose="02010600030101010101" pitchFamily="2" charset="-122"/>
                        </a:rPr>
                        <a:t>年</a:t>
                      </a:r>
                      <a:r>
                        <a:rPr lang="en-US" altLang="zh-CN" sz="1300" b="1" i="0" u="none" strike="noStrike">
                          <a:effectLst/>
                          <a:latin typeface="宋体" panose="02010600030101010101" pitchFamily="2" charset="-122"/>
                          <a:ea typeface="宋体" panose="02010600030101010101" pitchFamily="2" charset="-122"/>
                        </a:rPr>
                        <a:t>4</a:t>
                      </a:r>
                      <a:r>
                        <a:rPr lang="zh-CN" altLang="en-US" sz="1300" b="1" i="0" u="none" strike="noStrike">
                          <a:effectLst/>
                          <a:latin typeface="宋体" panose="02010600030101010101" pitchFamily="2" charset="-122"/>
                          <a:ea typeface="宋体" panose="02010600030101010101" pitchFamily="2" charset="-122"/>
                        </a:rPr>
                        <a:t>月</a:t>
                      </a:r>
                      <a:r>
                        <a:rPr lang="en-US" altLang="zh-CN" sz="1300" b="1" i="0" u="none" strike="noStrike">
                          <a:effectLst/>
                          <a:latin typeface="宋体" panose="02010600030101010101" pitchFamily="2" charset="-122"/>
                          <a:ea typeface="宋体" panose="02010600030101010101" pitchFamily="2" charset="-122"/>
                        </a:rPr>
                        <a:t>26</a:t>
                      </a:r>
                      <a:r>
                        <a:rPr lang="zh-CN" altLang="en-US" sz="1300" b="1" i="0" u="none" strike="noStrike">
                          <a:effectLst/>
                          <a:latin typeface="宋体" panose="02010600030101010101" pitchFamily="2" charset="-122"/>
                          <a:ea typeface="宋体" panose="02010600030101010101" pitchFamily="2" charset="-122"/>
                        </a:rPr>
                        <a:t>日前</a:t>
                      </a:r>
                      <a:endParaRPr lang="zh-CN" altLang="en-US" sz="1300" b="1" i="0" u="none" strike="noStrike">
                        <a:effectLst/>
                        <a:latin typeface="Times New Roman" panose="02020603050405020304" pitchFamily="18" charset="0"/>
                        <a:ea typeface="宋体" panose="02010600030101010101" pitchFamily="2" charset="-122"/>
                      </a:endParaRPr>
                    </a:p>
                  </a:txBody>
                  <a:tcPr marL="7031" marR="7031" marT="70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ctr"/>
                      <a:r>
                        <a:rPr lang="zh-CN" altLang="en-US" sz="1300" b="1" i="0" u="none" strike="noStrike">
                          <a:effectLst/>
                          <a:latin typeface="微软雅黑" panose="020B0503020204020204" pitchFamily="34" charset="-122"/>
                          <a:ea typeface="微软雅黑" panose="020B0503020204020204" pitchFamily="34" charset="-122"/>
                        </a:rPr>
                        <a:t>由各学习中心汇总电子版实习报告和调研报告上报我院教服中心。同时上报</a:t>
                      </a:r>
                      <a:r>
                        <a:rPr lang="en-US" altLang="zh-CN" sz="1300" b="1" i="0" u="none" strike="noStrike">
                          <a:effectLst/>
                          <a:latin typeface="微软雅黑" panose="020B0503020204020204" pitchFamily="34" charset="-122"/>
                          <a:ea typeface="微软雅黑" panose="020B0503020204020204" pitchFamily="34" charset="-122"/>
                        </a:rPr>
                        <a:t>《</a:t>
                      </a:r>
                      <a:r>
                        <a:rPr lang="zh-CN" altLang="en-US" sz="1300" b="1" i="0" u="none" strike="noStrike">
                          <a:effectLst/>
                          <a:latin typeface="微软雅黑" panose="020B0503020204020204" pitchFamily="34" charset="-122"/>
                          <a:ea typeface="微软雅黑" panose="020B0503020204020204" pitchFamily="34" charset="-122"/>
                        </a:rPr>
                        <a:t>毕业实习成绩表（新版）</a:t>
                      </a:r>
                      <a:r>
                        <a:rPr lang="en-US" altLang="zh-CN" sz="1300" b="1" i="0" u="none" strike="noStrike">
                          <a:effectLst/>
                          <a:latin typeface="微软雅黑" panose="020B0503020204020204" pitchFamily="34" charset="-122"/>
                          <a:ea typeface="微软雅黑" panose="020B0503020204020204" pitchFamily="34" charset="-122"/>
                        </a:rPr>
                        <a:t>》</a:t>
                      </a:r>
                      <a:r>
                        <a:rPr lang="zh-CN" altLang="en-US" sz="1300" b="1" i="0" u="none" strike="noStrike">
                          <a:effectLst/>
                          <a:latin typeface="微软雅黑" panose="020B0503020204020204" pitchFamily="34" charset="-122"/>
                          <a:ea typeface="微软雅黑" panose="020B0503020204020204" pitchFamily="34" charset="-122"/>
                        </a:rPr>
                        <a:t>（成绩分合格和不合格）</a:t>
                      </a:r>
                    </a:p>
                  </a:txBody>
                  <a:tcPr marL="7031" marR="7031" marT="70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extLst>
                  <a:ext uri="{0D108BD9-81ED-4DB2-BD59-A6C34878D82A}">
                    <a16:rowId xmlns:a16="http://schemas.microsoft.com/office/drawing/2014/main" val="3157871632"/>
                  </a:ext>
                </a:extLst>
              </a:tr>
              <a:tr h="777077">
                <a:tc>
                  <a:txBody>
                    <a:bodyPr/>
                    <a:lstStyle/>
                    <a:p>
                      <a:pPr algn="ctr" fontAlgn="ctr"/>
                      <a:r>
                        <a:rPr lang="en-US" altLang="zh-CN" sz="1300" b="0" i="0" u="none" strike="noStrike">
                          <a:effectLst/>
                          <a:latin typeface="Times New Roman" panose="02020603050405020304" pitchFamily="18" charset="0"/>
                          <a:ea typeface="宋体" panose="02010600030101010101" pitchFamily="2" charset="-122"/>
                        </a:rPr>
                        <a:t>2022</a:t>
                      </a:r>
                      <a:r>
                        <a:rPr lang="zh-CN" altLang="en-US" sz="1300" b="0" i="0" u="none" strike="noStrike">
                          <a:effectLst/>
                          <a:latin typeface="宋体" panose="02010600030101010101" pitchFamily="2" charset="-122"/>
                          <a:ea typeface="宋体" panose="02010600030101010101" pitchFamily="2" charset="-122"/>
                        </a:rPr>
                        <a:t>年</a:t>
                      </a:r>
                      <a:r>
                        <a:rPr lang="en-US" altLang="zh-CN" sz="1300" b="0" i="0" u="none" strike="noStrike">
                          <a:effectLst/>
                          <a:latin typeface="宋体" panose="02010600030101010101" pitchFamily="2" charset="-122"/>
                          <a:ea typeface="宋体" panose="02010600030101010101" pitchFamily="2" charset="-122"/>
                        </a:rPr>
                        <a:t>4</a:t>
                      </a:r>
                      <a:r>
                        <a:rPr lang="zh-CN" altLang="en-US" sz="1300" b="0" i="0" u="none" strike="noStrike">
                          <a:effectLst/>
                          <a:latin typeface="宋体" panose="02010600030101010101" pitchFamily="2" charset="-122"/>
                          <a:ea typeface="宋体" panose="02010600030101010101" pitchFamily="2" charset="-122"/>
                        </a:rPr>
                        <a:t>月</a:t>
                      </a:r>
                      <a:r>
                        <a:rPr lang="en-US" altLang="zh-CN" sz="1300" b="0" i="0" u="none" strike="noStrike">
                          <a:effectLst/>
                          <a:latin typeface="宋体" panose="02010600030101010101" pitchFamily="2" charset="-122"/>
                          <a:ea typeface="宋体" panose="02010600030101010101" pitchFamily="2" charset="-122"/>
                        </a:rPr>
                        <a:t>30</a:t>
                      </a:r>
                      <a:r>
                        <a:rPr lang="en-US" altLang="zh-CN" sz="1300" b="0" i="0" u="none" strike="noStrike">
                          <a:effectLst/>
                          <a:latin typeface="Times New Roman" panose="02020603050405020304" pitchFamily="18" charset="0"/>
                          <a:ea typeface="宋体" panose="02010600030101010101" pitchFamily="2" charset="-122"/>
                        </a:rPr>
                        <a:t>~5</a:t>
                      </a:r>
                      <a:r>
                        <a:rPr lang="zh-CN" altLang="en-US" sz="1300" b="0" i="0" u="none" strike="noStrike">
                          <a:effectLst/>
                          <a:latin typeface="宋体" panose="02010600030101010101" pitchFamily="2" charset="-122"/>
                          <a:ea typeface="宋体" panose="02010600030101010101" pitchFamily="2" charset="-122"/>
                        </a:rPr>
                        <a:t>月</a:t>
                      </a:r>
                      <a:r>
                        <a:rPr lang="en-US" altLang="zh-CN" sz="1300" b="0" i="0" u="none" strike="noStrike">
                          <a:effectLst/>
                          <a:latin typeface="Times New Roman" panose="02020603050405020304" pitchFamily="18" charset="0"/>
                          <a:ea typeface="宋体" panose="02010600030101010101" pitchFamily="2" charset="-122"/>
                        </a:rPr>
                        <a:t>30</a:t>
                      </a:r>
                      <a:r>
                        <a:rPr lang="zh-CN" altLang="en-US" sz="1300" b="0" i="0" u="none" strike="noStrike">
                          <a:effectLst/>
                          <a:latin typeface="宋体" panose="02010600030101010101" pitchFamily="2" charset="-122"/>
                          <a:ea typeface="宋体" panose="02010600030101010101" pitchFamily="2" charset="-122"/>
                        </a:rPr>
                        <a:t>日</a:t>
                      </a:r>
                      <a:endParaRPr lang="zh-CN" altLang="en-US" sz="1300" b="0" i="0" u="none" strike="noStrike">
                        <a:effectLst/>
                        <a:latin typeface="Times New Roman" panose="02020603050405020304" pitchFamily="18" charset="0"/>
                        <a:ea typeface="宋体" panose="02010600030101010101" pitchFamily="2" charset="-122"/>
                      </a:endParaRPr>
                    </a:p>
                  </a:txBody>
                  <a:tcPr marL="7031" marR="7031" marT="70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300" b="0" i="0" u="none" strike="noStrike">
                          <a:effectLst/>
                          <a:latin typeface="微软雅黑" panose="020B0503020204020204" pitchFamily="34" charset="-122"/>
                          <a:ea typeface="微软雅黑" panose="020B0503020204020204" pitchFamily="34" charset="-122"/>
                        </a:rPr>
                        <a:t>教服中心负责组织我校专业教师对实习报告和调研报告做</a:t>
                      </a:r>
                      <a:r>
                        <a:rPr lang="zh-CN" altLang="en-US" sz="1300" b="1" i="0" u="none" strike="noStrike">
                          <a:effectLst/>
                          <a:latin typeface="微软雅黑" panose="020B0503020204020204" pitchFamily="34" charset="-122"/>
                          <a:ea typeface="微软雅黑" panose="020B0503020204020204" pitchFamily="34" charset="-122"/>
                        </a:rPr>
                        <a:t>抽查评审</a:t>
                      </a:r>
                      <a:r>
                        <a:rPr lang="zh-CN" altLang="en-US" sz="1300" b="0" i="0" u="none" strike="noStrike">
                          <a:effectLst/>
                          <a:latin typeface="微软雅黑" panose="020B0503020204020204" pitchFamily="34" charset="-122"/>
                          <a:ea typeface="微软雅黑" panose="020B0503020204020204" pitchFamily="34" charset="-122"/>
                        </a:rPr>
                        <a:t>，评审不合格的毕业生不能如期毕业。教服中心及时将评审不合格或需修改的学生名单通知学习中心，学习中心及时组织评审为需修改的学生修改报告。</a:t>
                      </a:r>
                    </a:p>
                  </a:txBody>
                  <a:tcPr marL="7031" marR="7031" marT="70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3792213"/>
                  </a:ext>
                </a:extLst>
              </a:tr>
              <a:tr h="3290685">
                <a:tc gridSpan="2">
                  <a:txBody>
                    <a:bodyPr/>
                    <a:lstStyle/>
                    <a:p>
                      <a:pPr algn="l" fontAlgn="ctr"/>
                      <a:r>
                        <a:rPr lang="zh-CN" altLang="en-US" sz="1100" b="1" i="0" u="none" strike="noStrike" dirty="0">
                          <a:solidFill>
                            <a:srgbClr val="FF0000"/>
                          </a:solidFill>
                          <a:effectLst/>
                          <a:latin typeface="黑体" panose="02010609060101010101" pitchFamily="49" charset="-122"/>
                          <a:ea typeface="黑体" panose="02010609060101010101" pitchFamily="49" charset="-122"/>
                        </a:rPr>
                        <a:t>注：</a:t>
                      </a:r>
                      <a:r>
                        <a:rPr lang="en-US" altLang="zh-CN" sz="1100" b="0" i="0" u="none" strike="noStrike" dirty="0">
                          <a:effectLst/>
                          <a:latin typeface="黑体" panose="02010609060101010101" pitchFamily="49" charset="-122"/>
                          <a:ea typeface="黑体" panose="02010609060101010101" pitchFamily="49" charset="-122"/>
                        </a:rPr>
                        <a:t>1</a:t>
                      </a:r>
                      <a:r>
                        <a:rPr lang="zh-CN" altLang="en-US" sz="1100" b="0" i="0" u="none" strike="noStrike" dirty="0">
                          <a:effectLst/>
                          <a:latin typeface="黑体" panose="02010609060101010101" pitchFamily="49" charset="-122"/>
                          <a:ea typeface="黑体" panose="02010609060101010101" pitchFamily="49" charset="-122"/>
                        </a:rPr>
                        <a:t>、学生的毕业实习成绩将在</a:t>
                      </a:r>
                      <a:r>
                        <a:rPr lang="en-US" altLang="zh-CN" sz="1100" b="0" i="0" u="none" strike="noStrike" dirty="0">
                          <a:solidFill>
                            <a:srgbClr val="FF0000"/>
                          </a:solidFill>
                          <a:effectLst/>
                          <a:latin typeface="黑体" panose="02010609060101010101" pitchFamily="49" charset="-122"/>
                          <a:ea typeface="黑体" panose="02010609060101010101" pitchFamily="49" charset="-122"/>
                        </a:rPr>
                        <a:t>6</a:t>
                      </a:r>
                      <a:r>
                        <a:rPr lang="zh-CN" altLang="en-US" sz="1100" b="1" i="0" u="none" strike="noStrike" dirty="0">
                          <a:solidFill>
                            <a:srgbClr val="FF0000"/>
                          </a:solidFill>
                          <a:effectLst/>
                          <a:latin typeface="黑体" panose="02010609060101010101" pitchFamily="49" charset="-122"/>
                          <a:ea typeface="黑体" panose="02010609060101010101" pitchFamily="49" charset="-122"/>
                        </a:rPr>
                        <a:t>月</a:t>
                      </a:r>
                      <a:r>
                        <a:rPr lang="en-US" altLang="zh-CN" sz="1100" b="1" i="0" u="none" strike="noStrike" dirty="0">
                          <a:solidFill>
                            <a:srgbClr val="FF0000"/>
                          </a:solidFill>
                          <a:effectLst/>
                          <a:latin typeface="黑体" panose="02010609060101010101" pitchFamily="49" charset="-122"/>
                          <a:ea typeface="黑体" panose="02010609060101010101" pitchFamily="49" charset="-122"/>
                        </a:rPr>
                        <a:t>10</a:t>
                      </a:r>
                      <a:r>
                        <a:rPr lang="zh-CN" altLang="en-US" sz="1100" b="1" i="0" u="none" strike="noStrike" dirty="0">
                          <a:solidFill>
                            <a:srgbClr val="FF0000"/>
                          </a:solidFill>
                          <a:effectLst/>
                          <a:latin typeface="黑体" panose="02010609060101010101" pitchFamily="49" charset="-122"/>
                          <a:ea typeface="黑体" panose="02010609060101010101" pitchFamily="49" charset="-122"/>
                        </a:rPr>
                        <a:t>日</a:t>
                      </a:r>
                      <a:r>
                        <a:rPr lang="zh-CN" altLang="en-US" sz="1100" b="0" i="0" u="none" strike="noStrike" dirty="0">
                          <a:effectLst/>
                          <a:latin typeface="黑体" panose="02010609060101010101" pitchFamily="49" charset="-122"/>
                          <a:ea typeface="黑体" panose="02010609060101010101" pitchFamily="49" charset="-122"/>
                        </a:rPr>
                        <a:t>之前上报我院学籍，如不能按本日程安排上报各项毕业实习材料，将会影响学生毕业。</a:t>
                      </a:r>
                      <a:br>
                        <a:rPr lang="zh-CN" altLang="en-US" sz="1100" b="0" i="0" u="none" strike="noStrike" dirty="0">
                          <a:effectLst/>
                          <a:latin typeface="黑体" panose="02010609060101010101" pitchFamily="49" charset="-122"/>
                          <a:ea typeface="黑体" panose="02010609060101010101" pitchFamily="49" charset="-122"/>
                        </a:rPr>
                      </a:br>
                      <a:r>
                        <a:rPr lang="en-US" altLang="zh-CN" sz="1100" b="0" i="0" u="none" strike="noStrike" dirty="0">
                          <a:effectLst/>
                          <a:latin typeface="黑体" panose="02010609060101010101" pitchFamily="49" charset="-122"/>
                          <a:ea typeface="黑体" panose="02010609060101010101" pitchFamily="49" charset="-122"/>
                        </a:rPr>
                        <a:t>2</a:t>
                      </a:r>
                      <a:r>
                        <a:rPr lang="zh-CN" altLang="en-US" sz="1100" b="0" i="0" u="none" strike="noStrike" dirty="0">
                          <a:effectLst/>
                          <a:latin typeface="黑体" panose="02010609060101010101" pitchFamily="49" charset="-122"/>
                          <a:ea typeface="黑体" panose="02010609060101010101" pitchFamily="49" charset="-122"/>
                        </a:rPr>
                        <a:t>、学习中心需提交的文档包括：</a:t>
                      </a:r>
                      <a:r>
                        <a:rPr lang="en-US" altLang="zh-CN" sz="1100" b="0"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毕业实习指导教师资历表</a:t>
                      </a:r>
                      <a:r>
                        <a:rPr lang="en-US" altLang="zh-CN" sz="1100" b="0"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（新版）、</a:t>
                      </a:r>
                      <a:r>
                        <a:rPr lang="en-US" altLang="zh-CN" sz="1100" b="0"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毕业实习安排表</a:t>
                      </a:r>
                      <a:r>
                        <a:rPr lang="en-US" altLang="zh-CN" sz="1100" b="0"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a:t>
                      </a:r>
                      <a:r>
                        <a:rPr lang="en-US" altLang="zh-CN" sz="1100" b="0"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实习大纲</a:t>
                      </a:r>
                      <a:r>
                        <a:rPr lang="en-US" altLang="zh-CN" sz="1100" b="0"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（分专业）、</a:t>
                      </a:r>
                      <a:r>
                        <a:rPr lang="en-US" altLang="zh-CN" sz="1100" b="0"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毕业调研题目表</a:t>
                      </a:r>
                      <a:r>
                        <a:rPr lang="en-US" altLang="zh-CN" sz="1100" b="0"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、实习（调研）报告终稿、</a:t>
                      </a:r>
                      <a:r>
                        <a:rPr lang="en-US" altLang="zh-CN" sz="1100" b="0"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毕业实习成绩表（新版）</a:t>
                      </a:r>
                      <a:r>
                        <a:rPr lang="en-US" altLang="zh-CN" sz="1100" b="0"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。相关规定和模板请见我院</a:t>
                      </a:r>
                      <a:r>
                        <a:rPr lang="zh-CN" altLang="en-US" sz="1100" b="1" i="0" u="none" strike="noStrike" dirty="0">
                          <a:effectLst/>
                          <a:latin typeface="黑体" panose="02010609060101010101" pitchFamily="49" charset="-122"/>
                          <a:ea typeface="黑体" panose="02010609060101010101" pitchFamily="49" charset="-122"/>
                        </a:rPr>
                        <a:t>主页上的“毕业实习指南”版块</a:t>
                      </a:r>
                      <a:r>
                        <a:rPr lang="zh-CN" altLang="en-US" sz="1100" b="0" i="0" u="none" strike="noStrike" dirty="0">
                          <a:effectLst/>
                          <a:latin typeface="黑体" panose="02010609060101010101" pitchFamily="49" charset="-122"/>
                          <a:ea typeface="黑体" panose="02010609060101010101" pitchFamily="49" charset="-122"/>
                        </a:rPr>
                        <a:t>。</a:t>
                      </a:r>
                      <a:br>
                        <a:rPr lang="zh-CN" altLang="en-US" sz="1100" b="0" i="0" u="none" strike="noStrike" dirty="0">
                          <a:effectLst/>
                          <a:latin typeface="黑体" panose="02010609060101010101" pitchFamily="49" charset="-122"/>
                          <a:ea typeface="黑体" panose="02010609060101010101" pitchFamily="49" charset="-122"/>
                        </a:rPr>
                      </a:br>
                      <a:r>
                        <a:rPr lang="en-US" altLang="zh-CN" sz="1100" b="0" i="0" u="none" strike="noStrike" dirty="0">
                          <a:effectLst/>
                          <a:latin typeface="黑体" panose="02010609060101010101" pitchFamily="49" charset="-122"/>
                          <a:ea typeface="黑体" panose="02010609060101010101" pitchFamily="49" charset="-122"/>
                        </a:rPr>
                        <a:t>3</a:t>
                      </a:r>
                      <a:r>
                        <a:rPr lang="zh-CN" altLang="en-US" sz="1100" b="0" i="0" u="none" strike="noStrike" dirty="0">
                          <a:effectLst/>
                          <a:latin typeface="黑体" panose="02010609060101010101" pitchFamily="49" charset="-122"/>
                          <a:ea typeface="黑体" panose="02010609060101010101" pitchFamily="49" charset="-122"/>
                        </a:rPr>
                        <a:t>、终稿</a:t>
                      </a:r>
                      <a:r>
                        <a:rPr lang="zh-CN" altLang="en-US" sz="1100" b="1" i="0" u="none" strike="noStrike" dirty="0">
                          <a:solidFill>
                            <a:srgbClr val="FF0000"/>
                          </a:solidFill>
                          <a:effectLst/>
                          <a:latin typeface="黑体" panose="02010609060101010101" pitchFamily="49" charset="-122"/>
                          <a:ea typeface="黑体" panose="02010609060101010101" pitchFamily="49" charset="-122"/>
                        </a:rPr>
                        <a:t>压缩包命名为“</a:t>
                      </a:r>
                      <a:r>
                        <a:rPr lang="en-US" sz="1100" b="1" i="0" u="none" strike="noStrike" dirty="0">
                          <a:solidFill>
                            <a:srgbClr val="FF0000"/>
                          </a:solidFill>
                          <a:effectLst/>
                          <a:latin typeface="黑体" panose="02010609060101010101" pitchFamily="49" charset="-122"/>
                          <a:ea typeface="黑体" panose="02010609060101010101" pitchFamily="49" charset="-122"/>
                        </a:rPr>
                        <a:t>XX</a:t>
                      </a:r>
                      <a:r>
                        <a:rPr lang="zh-CN" altLang="en-US" sz="1100" b="1" i="0" u="none" strike="noStrike" dirty="0">
                          <a:solidFill>
                            <a:srgbClr val="FF0000"/>
                          </a:solidFill>
                          <a:effectLst/>
                          <a:latin typeface="黑体" panose="02010609060101010101" pitchFamily="49" charset="-122"/>
                          <a:ea typeface="黑体" panose="02010609060101010101" pitchFamily="49" charset="-122"/>
                        </a:rPr>
                        <a:t>学习中心</a:t>
                      </a:r>
                      <a:r>
                        <a:rPr lang="en-US" sz="1100" b="1" i="0" u="none" strike="noStrike" dirty="0">
                          <a:solidFill>
                            <a:srgbClr val="FF0000"/>
                          </a:solidFill>
                          <a:effectLst/>
                          <a:latin typeface="黑体" panose="02010609060101010101" pitchFamily="49" charset="-122"/>
                          <a:ea typeface="黑体" panose="02010609060101010101" pitchFamily="49" charset="-122"/>
                        </a:rPr>
                        <a:t>XX</a:t>
                      </a:r>
                      <a:r>
                        <a:rPr lang="zh-CN" altLang="en-US" sz="1100" b="1" i="0" u="none" strike="noStrike" dirty="0">
                          <a:solidFill>
                            <a:srgbClr val="FF0000"/>
                          </a:solidFill>
                          <a:effectLst/>
                          <a:latin typeface="黑体" panose="02010609060101010101" pitchFamily="49" charset="-122"/>
                          <a:ea typeface="黑体" panose="02010609060101010101" pitchFamily="49" charset="-122"/>
                        </a:rPr>
                        <a:t>人”</a:t>
                      </a:r>
                      <a:r>
                        <a:rPr lang="zh-CN" altLang="en-US" sz="1100" b="0" i="0" u="none" strike="noStrike" dirty="0">
                          <a:effectLst/>
                          <a:latin typeface="黑体" panose="02010609060101010101" pitchFamily="49" charset="-122"/>
                          <a:ea typeface="黑体" panose="02010609060101010101" pitchFamily="49" charset="-122"/>
                        </a:rPr>
                        <a:t>，压缩包内按专业分文件夹，</a:t>
                      </a:r>
                      <a:r>
                        <a:rPr lang="zh-CN" altLang="en-US" sz="1100" b="1" i="0" u="none" strike="noStrike" dirty="0">
                          <a:effectLst/>
                          <a:latin typeface="黑体" panose="02010609060101010101" pitchFamily="49" charset="-122"/>
                          <a:ea typeface="黑体" panose="02010609060101010101" pitchFamily="49" charset="-122"/>
                        </a:rPr>
                        <a:t>文件夹命名为“</a:t>
                      </a:r>
                      <a:r>
                        <a:rPr lang="en-US" sz="1100" b="1" i="0" u="none" strike="noStrike" dirty="0">
                          <a:effectLst/>
                          <a:latin typeface="黑体" panose="02010609060101010101" pitchFamily="49" charset="-122"/>
                          <a:ea typeface="黑体" panose="02010609060101010101" pitchFamily="49" charset="-122"/>
                        </a:rPr>
                        <a:t>XX</a:t>
                      </a:r>
                      <a:r>
                        <a:rPr lang="zh-CN" altLang="en-US" sz="1100" b="1" i="0" u="none" strike="noStrike" dirty="0">
                          <a:effectLst/>
                          <a:latin typeface="黑体" panose="02010609060101010101" pitchFamily="49" charset="-122"/>
                          <a:ea typeface="黑体" panose="02010609060101010101" pitchFamily="49" charset="-122"/>
                        </a:rPr>
                        <a:t>专业</a:t>
                      </a:r>
                      <a:r>
                        <a:rPr lang="en-US" altLang="zh-CN" sz="1100" b="1" i="0" u="none" strike="noStrike" dirty="0">
                          <a:effectLst/>
                          <a:latin typeface="黑体" panose="02010609060101010101" pitchFamily="49" charset="-122"/>
                          <a:ea typeface="黑体" panose="02010609060101010101" pitchFamily="49" charset="-122"/>
                        </a:rPr>
                        <a:t>+</a:t>
                      </a:r>
                      <a:r>
                        <a:rPr lang="en-US" sz="1100" b="1" i="0" u="none" strike="noStrike" dirty="0">
                          <a:effectLst/>
                          <a:latin typeface="黑体" panose="02010609060101010101" pitchFamily="49" charset="-122"/>
                          <a:ea typeface="黑体" panose="02010609060101010101" pitchFamily="49" charset="-122"/>
                        </a:rPr>
                        <a:t>XX</a:t>
                      </a:r>
                      <a:r>
                        <a:rPr lang="zh-CN" altLang="en-US" sz="1100" b="1" i="0" u="none" strike="noStrike" dirty="0">
                          <a:effectLst/>
                          <a:latin typeface="黑体" panose="02010609060101010101" pitchFamily="49" charset="-122"/>
                          <a:ea typeface="黑体" panose="02010609060101010101" pitchFamily="49" charset="-122"/>
                        </a:rPr>
                        <a:t>人”</a:t>
                      </a:r>
                      <a:r>
                        <a:rPr lang="zh-CN" altLang="en-US" sz="1100" b="0" i="0" u="none" strike="noStrike" dirty="0">
                          <a:effectLst/>
                          <a:latin typeface="黑体" panose="02010609060101010101" pitchFamily="49" charset="-122"/>
                          <a:ea typeface="黑体" panose="02010609060101010101" pitchFamily="49" charset="-122"/>
                        </a:rPr>
                        <a:t>；不同年级可放在一个文件夹内；文件夹内含学生</a:t>
                      </a:r>
                      <a:r>
                        <a:rPr lang="en-US" sz="1100" b="0" i="0" u="none" strike="noStrike" dirty="0">
                          <a:effectLst/>
                          <a:latin typeface="黑体" panose="02010609060101010101" pitchFamily="49" charset="-122"/>
                          <a:ea typeface="黑体" panose="02010609060101010101" pitchFamily="49" charset="-122"/>
                        </a:rPr>
                        <a:t>word</a:t>
                      </a:r>
                      <a:r>
                        <a:rPr lang="zh-CN" altLang="en-US" sz="1100" b="0" i="0" u="none" strike="noStrike" dirty="0">
                          <a:effectLst/>
                          <a:latin typeface="黑体" panose="02010609060101010101" pitchFamily="49" charset="-122"/>
                          <a:ea typeface="黑体" panose="02010609060101010101" pitchFamily="49" charset="-122"/>
                        </a:rPr>
                        <a:t>版本的实习报告或调研报告终稿，</a:t>
                      </a:r>
                      <a:r>
                        <a:rPr lang="zh-CN" altLang="en-US" sz="1100" b="1" i="0" u="none" strike="noStrike" dirty="0">
                          <a:solidFill>
                            <a:srgbClr val="FF0000"/>
                          </a:solidFill>
                          <a:effectLst/>
                          <a:latin typeface="黑体" panose="02010609060101010101" pitchFamily="49" charset="-122"/>
                          <a:ea typeface="黑体" panose="02010609060101010101" pitchFamily="49" charset="-122"/>
                        </a:rPr>
                        <a:t>终稿命名为“学号</a:t>
                      </a:r>
                      <a:r>
                        <a:rPr lang="en-US" altLang="zh-CN" sz="1100" b="1" i="0" u="none" strike="noStrike" dirty="0">
                          <a:solidFill>
                            <a:srgbClr val="FF0000"/>
                          </a:solidFill>
                          <a:effectLst/>
                          <a:latin typeface="黑体" panose="02010609060101010101" pitchFamily="49" charset="-122"/>
                          <a:ea typeface="黑体" panose="02010609060101010101" pitchFamily="49" charset="-122"/>
                        </a:rPr>
                        <a:t>+</a:t>
                      </a:r>
                      <a:r>
                        <a:rPr lang="zh-CN" altLang="en-US" sz="1100" b="1" i="0" u="none" strike="noStrike" dirty="0">
                          <a:solidFill>
                            <a:srgbClr val="FF0000"/>
                          </a:solidFill>
                          <a:effectLst/>
                          <a:latin typeface="黑体" panose="02010609060101010101" pitchFamily="49" charset="-122"/>
                          <a:ea typeface="黑体" panose="02010609060101010101" pitchFamily="49" charset="-122"/>
                        </a:rPr>
                        <a:t>姓名”</a:t>
                      </a:r>
                      <a:r>
                        <a:rPr lang="zh-CN" altLang="en-US" sz="1100" b="0" i="0" u="none" strike="noStrike" dirty="0">
                          <a:effectLst/>
                          <a:latin typeface="黑体" panose="02010609060101010101" pitchFamily="49" charset="-122"/>
                          <a:ea typeface="黑体" panose="02010609060101010101" pitchFamily="49" charset="-122"/>
                        </a:rPr>
                        <a:t>。</a:t>
                      </a:r>
                      <a:br>
                        <a:rPr lang="zh-CN" altLang="en-US" sz="1100" b="0" i="0" u="none" strike="noStrike" dirty="0">
                          <a:effectLst/>
                          <a:latin typeface="黑体" panose="02010609060101010101" pitchFamily="49" charset="-122"/>
                          <a:ea typeface="黑体" panose="02010609060101010101" pitchFamily="49" charset="-122"/>
                        </a:rPr>
                      </a:br>
                      <a:r>
                        <a:rPr lang="en-US" altLang="zh-CN" sz="1100" b="0" i="0" u="none" strike="noStrike" dirty="0">
                          <a:effectLst/>
                          <a:latin typeface="黑体" panose="02010609060101010101" pitchFamily="49" charset="-122"/>
                          <a:ea typeface="黑体" panose="02010609060101010101" pitchFamily="49" charset="-122"/>
                        </a:rPr>
                        <a:t>4</a:t>
                      </a:r>
                      <a:r>
                        <a:rPr lang="zh-CN" altLang="en-US" sz="1100" b="0" i="0" u="none" strike="noStrike" dirty="0">
                          <a:effectLst/>
                          <a:latin typeface="黑体" panose="02010609060101010101" pitchFamily="49" charset="-122"/>
                          <a:ea typeface="黑体" panose="02010609060101010101" pitchFamily="49" charset="-122"/>
                        </a:rPr>
                        <a:t>、</a:t>
                      </a:r>
                      <a:r>
                        <a:rPr lang="zh-CN" altLang="en-US" sz="1300" b="1" i="0" u="dbl" strike="noStrike" dirty="0">
                          <a:solidFill>
                            <a:srgbClr val="00B0F0"/>
                          </a:solidFill>
                          <a:effectLst/>
                          <a:latin typeface="黑体" panose="02010609060101010101" pitchFamily="49" charset="-122"/>
                          <a:ea typeface="黑体" panose="02010609060101010101" pitchFamily="49" charset="-122"/>
                        </a:rPr>
                        <a:t>成绩表命名为“</a:t>
                      </a:r>
                      <a:r>
                        <a:rPr lang="en-US" sz="1300" b="1" i="0" u="dbl" strike="noStrike" dirty="0">
                          <a:solidFill>
                            <a:srgbClr val="00B0F0"/>
                          </a:solidFill>
                          <a:effectLst/>
                          <a:latin typeface="黑体" panose="02010609060101010101" pitchFamily="49" charset="-122"/>
                          <a:ea typeface="黑体" panose="02010609060101010101" pitchFamily="49" charset="-122"/>
                        </a:rPr>
                        <a:t>XX</a:t>
                      </a:r>
                      <a:r>
                        <a:rPr lang="zh-CN" altLang="en-US" sz="1300" b="1" i="0" u="dbl" strike="noStrike" dirty="0">
                          <a:solidFill>
                            <a:srgbClr val="00B0F0"/>
                          </a:solidFill>
                          <a:effectLst/>
                          <a:latin typeface="黑体" panose="02010609060101010101" pitchFamily="49" charset="-122"/>
                          <a:ea typeface="黑体" panose="02010609060101010101" pitchFamily="49" charset="-122"/>
                        </a:rPr>
                        <a:t>学习中心</a:t>
                      </a:r>
                      <a:r>
                        <a:rPr lang="en-US" sz="1300" b="1" i="0" u="dbl" strike="noStrike" dirty="0">
                          <a:solidFill>
                            <a:srgbClr val="00B0F0"/>
                          </a:solidFill>
                          <a:effectLst/>
                          <a:latin typeface="黑体" panose="02010609060101010101" pitchFamily="49" charset="-122"/>
                          <a:ea typeface="黑体" panose="02010609060101010101" pitchFamily="49" charset="-122"/>
                        </a:rPr>
                        <a:t>XX</a:t>
                      </a:r>
                      <a:r>
                        <a:rPr lang="zh-CN" altLang="en-US" sz="1300" b="1" i="0" u="dbl" strike="noStrike" dirty="0">
                          <a:solidFill>
                            <a:srgbClr val="00B0F0"/>
                          </a:solidFill>
                          <a:effectLst/>
                          <a:latin typeface="黑体" panose="02010609060101010101" pitchFamily="49" charset="-122"/>
                          <a:ea typeface="黑体" panose="02010609060101010101" pitchFamily="49" charset="-122"/>
                        </a:rPr>
                        <a:t>人”，独立于压缩包之外</a:t>
                      </a:r>
                      <a:r>
                        <a:rPr lang="zh-CN" altLang="en-US" sz="1100" b="1" i="0" u="dbl" strike="noStrike" dirty="0">
                          <a:solidFill>
                            <a:srgbClr val="FF0000"/>
                          </a:solidFill>
                          <a:effectLst/>
                          <a:latin typeface="黑体" panose="02010609060101010101" pitchFamily="49" charset="-122"/>
                          <a:ea typeface="黑体" panose="02010609060101010101" pitchFamily="49" charset="-122"/>
                        </a:rPr>
                        <a:t>，</a:t>
                      </a:r>
                      <a:r>
                        <a:rPr lang="zh-CN" altLang="en-US" sz="1300" b="1" i="0" u="dbl" strike="noStrike" dirty="0">
                          <a:solidFill>
                            <a:srgbClr val="FF0000"/>
                          </a:solidFill>
                          <a:effectLst/>
                          <a:latin typeface="黑体" panose="02010609060101010101" pitchFamily="49" charset="-122"/>
                          <a:ea typeface="黑体" panose="02010609060101010101" pitchFamily="49" charset="-122"/>
                        </a:rPr>
                        <a:t>一个学习中心提交一张成绩表</a:t>
                      </a:r>
                      <a:r>
                        <a:rPr lang="zh-CN" altLang="en-US" sz="1100" b="1" i="0" u="dbl" strike="noStrike" dirty="0">
                          <a:effectLst/>
                          <a:latin typeface="黑体" panose="02010609060101010101" pitchFamily="49" charset="-122"/>
                          <a:ea typeface="黑体" panose="02010609060101010101" pitchFamily="49" charset="-122"/>
                        </a:rPr>
                        <a:t>，以免遗漏</a:t>
                      </a:r>
                      <a:r>
                        <a:rPr lang="zh-CN" altLang="en-US" sz="1100" b="1" i="0" u="none" strike="noStrike" dirty="0">
                          <a:effectLst/>
                          <a:latin typeface="黑体" panose="02010609060101010101" pitchFamily="49" charset="-122"/>
                          <a:ea typeface="黑体" panose="02010609060101010101" pitchFamily="49" charset="-122"/>
                        </a:rPr>
                        <a:t>。</a:t>
                      </a:r>
                      <a:r>
                        <a:rPr lang="zh-CN" altLang="en-US" sz="1100" b="0" i="0" u="none" strike="noStrike" dirty="0">
                          <a:effectLst/>
                          <a:latin typeface="黑体" panose="02010609060101010101" pitchFamily="49" charset="-122"/>
                          <a:ea typeface="黑体" panose="02010609060101010101" pitchFamily="49" charset="-122"/>
                        </a:rPr>
                        <a:t/>
                      </a:r>
                      <a:br>
                        <a:rPr lang="zh-CN" altLang="en-US" sz="1100" b="0" i="0" u="none" strike="noStrike" dirty="0">
                          <a:effectLst/>
                          <a:latin typeface="黑体" panose="02010609060101010101" pitchFamily="49" charset="-122"/>
                          <a:ea typeface="黑体" panose="02010609060101010101" pitchFamily="49" charset="-122"/>
                        </a:rPr>
                      </a:br>
                      <a:r>
                        <a:rPr lang="en-US" altLang="zh-CN" sz="1100" b="0" i="0" u="none" strike="noStrike" dirty="0">
                          <a:effectLst/>
                          <a:latin typeface="黑体" panose="02010609060101010101" pitchFamily="49" charset="-122"/>
                          <a:ea typeface="黑体" panose="02010609060101010101" pitchFamily="49" charset="-122"/>
                        </a:rPr>
                        <a:t>5</a:t>
                      </a:r>
                      <a:r>
                        <a:rPr lang="zh-CN" altLang="en-US" sz="1100" b="0" i="0" u="none" strike="noStrike" dirty="0">
                          <a:effectLst/>
                          <a:latin typeface="黑体" panose="02010609060101010101" pitchFamily="49" charset="-122"/>
                          <a:ea typeface="黑体" panose="02010609060101010101" pitchFamily="49" charset="-122"/>
                        </a:rPr>
                        <a:t>、终稿压缩包文件太大建议分专业打包，或用压缩软件自动拆包压缩，打包方法请见我院主页上的“毕业实习指南”版块。</a:t>
                      </a:r>
                      <a:r>
                        <a:rPr lang="zh-CN" altLang="en-US" sz="1100" b="1" i="0" u="none" strike="noStrike" dirty="0">
                          <a:effectLst/>
                          <a:latin typeface="黑体" panose="02010609060101010101" pitchFamily="49" charset="-122"/>
                          <a:ea typeface="黑体" panose="02010609060101010101" pitchFamily="49" charset="-122"/>
                        </a:rPr>
                        <a:t>如使用云附件形式发送，一旦发生争议均以交大主张为准</a:t>
                      </a:r>
                      <a:r>
                        <a:rPr lang="zh-CN" altLang="en-US" sz="1100" b="0" i="0" u="none" strike="noStrike" dirty="0">
                          <a:effectLst/>
                          <a:latin typeface="黑体" panose="02010609060101010101" pitchFamily="49" charset="-122"/>
                          <a:ea typeface="黑体" panose="02010609060101010101" pitchFamily="49" charset="-122"/>
                        </a:rPr>
                        <a:t>。</a:t>
                      </a:r>
                      <a:r>
                        <a:rPr lang="zh-CN" altLang="en-US" sz="1100" b="1" i="0" u="none" strike="noStrike" dirty="0">
                          <a:solidFill>
                            <a:srgbClr val="C00000"/>
                          </a:solidFill>
                          <a:effectLst/>
                          <a:latin typeface="黑体" panose="02010609060101010101" pitchFamily="49" charset="-122"/>
                          <a:ea typeface="黑体" panose="02010609060101010101" pitchFamily="49" charset="-122"/>
                        </a:rPr>
                        <a:t>较大文件建议发</a:t>
                      </a:r>
                      <a:r>
                        <a:rPr lang="en-US" sz="1100" b="1" i="0" u="none" strike="noStrike" dirty="0">
                          <a:solidFill>
                            <a:srgbClr val="C00000"/>
                          </a:solidFill>
                          <a:effectLst/>
                          <a:latin typeface="黑体" panose="02010609060101010101" pitchFamily="49" charset="-122"/>
                          <a:ea typeface="黑体" panose="02010609060101010101" pitchFamily="49" charset="-122"/>
                        </a:rPr>
                        <a:t>QQ</a:t>
                      </a:r>
                      <a:r>
                        <a:rPr lang="zh-CN" altLang="en-US" sz="1100" b="1" i="0" u="none" strike="noStrike" dirty="0">
                          <a:solidFill>
                            <a:srgbClr val="C00000"/>
                          </a:solidFill>
                          <a:effectLst/>
                          <a:latin typeface="黑体" panose="02010609060101010101" pitchFamily="49" charset="-122"/>
                          <a:ea typeface="黑体" panose="02010609060101010101" pitchFamily="49" charset="-122"/>
                        </a:rPr>
                        <a:t>邮箱</a:t>
                      </a:r>
                      <a:r>
                        <a:rPr lang="en-US" altLang="zh-CN" sz="1100" b="1" i="0" u="none" strike="noStrike" dirty="0">
                          <a:solidFill>
                            <a:srgbClr val="C00000"/>
                          </a:solidFill>
                          <a:effectLst/>
                          <a:latin typeface="黑体" panose="02010609060101010101" pitchFamily="49" charset="-122"/>
                          <a:ea typeface="黑体" panose="02010609060101010101" pitchFamily="49" charset="-122"/>
                        </a:rPr>
                        <a:t>834536298@</a:t>
                      </a:r>
                      <a:r>
                        <a:rPr lang="en-US" sz="1100" b="1" i="0" u="none" strike="noStrike" dirty="0">
                          <a:solidFill>
                            <a:srgbClr val="C00000"/>
                          </a:solidFill>
                          <a:effectLst/>
                          <a:latin typeface="黑体" panose="02010609060101010101" pitchFamily="49" charset="-122"/>
                          <a:ea typeface="黑体" panose="02010609060101010101" pitchFamily="49" charset="-122"/>
                        </a:rPr>
                        <a:t>qq.com</a:t>
                      </a:r>
                      <a:r>
                        <a:rPr lang="en-US" sz="1100" b="0" i="0" u="none" strike="noStrike" dirty="0">
                          <a:effectLst/>
                          <a:latin typeface="黑体" panose="02010609060101010101" pitchFamily="49" charset="-122"/>
                          <a:ea typeface="黑体" panose="02010609060101010101" pitchFamily="49" charset="-122"/>
                        </a:rPr>
                        <a:t/>
                      </a:r>
                      <a:br>
                        <a:rPr lang="en-US" sz="1100" b="0" i="0" u="none" strike="noStrike" dirty="0">
                          <a:effectLst/>
                          <a:latin typeface="黑体" panose="02010609060101010101" pitchFamily="49" charset="-122"/>
                          <a:ea typeface="黑体" panose="02010609060101010101" pitchFamily="49" charset="-122"/>
                        </a:rPr>
                      </a:br>
                      <a:r>
                        <a:rPr lang="en-US" sz="1100" b="0" i="0" u="none" strike="noStrike" dirty="0">
                          <a:effectLst/>
                          <a:latin typeface="黑体" panose="02010609060101010101" pitchFamily="49" charset="-122"/>
                          <a:ea typeface="黑体" panose="02010609060101010101" pitchFamily="49" charset="-122"/>
                        </a:rPr>
                        <a:t>6、</a:t>
                      </a:r>
                      <a:r>
                        <a:rPr lang="zh-CN" altLang="en-US" sz="1100" b="0" i="0" u="none" strike="noStrike" dirty="0">
                          <a:effectLst/>
                          <a:latin typeface="黑体" panose="02010609060101010101" pitchFamily="49" charset="-122"/>
                          <a:ea typeface="黑体" panose="02010609060101010101" pitchFamily="49" charset="-122"/>
                        </a:rPr>
                        <a:t>专科报告、成绩单及各项过程材料请提交至王红英老师，王老师邮箱：</a:t>
                      </a:r>
                      <a:r>
                        <a:rPr lang="en-US" sz="1100" b="0" i="0" u="none" strike="noStrike" dirty="0">
                          <a:effectLst/>
                          <a:latin typeface="黑体" panose="02010609060101010101" pitchFamily="49" charset="-122"/>
                          <a:ea typeface="黑体" panose="02010609060101010101" pitchFamily="49" charset="-122"/>
                        </a:rPr>
                        <a:t>wanghy@bjtu.edu.cn；</a:t>
                      </a:r>
                      <a:r>
                        <a:rPr lang="zh-CN" altLang="en-US" sz="1100" b="0" i="0" u="none" strike="noStrike" dirty="0">
                          <a:effectLst/>
                          <a:latin typeface="黑体" panose="02010609060101010101" pitchFamily="49" charset="-122"/>
                          <a:ea typeface="黑体" panose="02010609060101010101" pitchFamily="49" charset="-122"/>
                        </a:rPr>
                        <a:t>电话：</a:t>
                      </a:r>
                      <a:r>
                        <a:rPr lang="en-US" altLang="zh-CN" sz="1100" b="0" i="0" u="none" strike="noStrike" dirty="0">
                          <a:effectLst/>
                          <a:latin typeface="黑体" panose="02010609060101010101" pitchFamily="49" charset="-122"/>
                          <a:ea typeface="黑体" panose="02010609060101010101" pitchFamily="49" charset="-122"/>
                        </a:rPr>
                        <a:t>010-51686724</a:t>
                      </a:r>
                    </a:p>
                  </a:txBody>
                  <a:tcPr marL="7031" marR="7031" marT="7031"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extLst>
                  <a:ext uri="{0D108BD9-81ED-4DB2-BD59-A6C34878D82A}">
                    <a16:rowId xmlns:a16="http://schemas.microsoft.com/office/drawing/2014/main" val="3228947817"/>
                  </a:ext>
                </a:extLst>
              </a:tr>
            </a:tbl>
          </a:graphicData>
        </a:graphic>
      </p:graphicFrame>
    </p:spTree>
    <p:extLst>
      <p:ext uri="{BB962C8B-B14F-4D97-AF65-F5344CB8AC3E}">
        <p14:creationId xmlns:p14="http://schemas.microsoft.com/office/powerpoint/2010/main" val="8995531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MH_Number_2">
            <a:hlinkClick r:id="rId11" action="ppaction://hlinksldjump"/>
          </p:cNvPr>
          <p:cNvSpPr/>
          <p:nvPr>
            <p:custDataLst>
              <p:tags r:id="rId2"/>
            </p:custDataLst>
          </p:nvPr>
        </p:nvSpPr>
        <p:spPr>
          <a:xfrm>
            <a:off x="1708320" y="2837448"/>
            <a:ext cx="314479"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tx2">
              <a:lumMod val="25000"/>
              <a:lumOff val="75000"/>
            </a:schemeClr>
          </a:solidFill>
          <a:ln w="12700" cap="flat" cmpd="sng" algn="ctr">
            <a:noFill/>
            <a:prstDash val="solid"/>
            <a:miter lim="800000"/>
          </a:ln>
          <a:effectLst/>
        </p:spPr>
        <p:txBody>
          <a:bodyPr lIns="91440" tIns="45720" rIns="91440" bIns="108000" anchor="ctr"/>
          <a:lstStyle/>
          <a:p>
            <a:pPr algn="ctr" eaLnBrk="1" fontAlgn="auto" hangingPunct="1">
              <a:spcBef>
                <a:spcPts val="0"/>
              </a:spcBef>
              <a:spcAft>
                <a:spcPts val="0"/>
              </a:spcAft>
            </a:pPr>
            <a:r>
              <a:rPr lang="en-US" altLang="zh-CN"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1</a:t>
            </a:r>
            <a:endParaRPr lang="zh-CN" altLang="en-US"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MH_Entry_2">
            <a:hlinkClick r:id="rId11" action="ppaction://hlinksldjump"/>
          </p:cNvPr>
          <p:cNvSpPr/>
          <p:nvPr>
            <p:custDataLst>
              <p:tags r:id="rId3"/>
            </p:custDataLst>
          </p:nvPr>
        </p:nvSpPr>
        <p:spPr>
          <a:xfrm>
            <a:off x="2022799" y="2848992"/>
            <a:ext cx="3603924"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EAEAEA"/>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dirty="0">
                <a:solidFill>
                  <a:srgbClr val="B2B2B2"/>
                </a:solidFill>
                <a:latin typeface="微软雅黑" panose="020B0503020204020204" pitchFamily="34" charset="-122"/>
                <a:ea typeface="微软雅黑" panose="020B0503020204020204" pitchFamily="34" charset="-122"/>
              </a:rPr>
              <a:t>本学期基本情况</a:t>
            </a:r>
          </a:p>
        </p:txBody>
      </p:sp>
      <p:sp>
        <p:nvSpPr>
          <p:cNvPr id="40" name="MH_Number_3"/>
          <p:cNvSpPr/>
          <p:nvPr>
            <p:custDataLst>
              <p:tags r:id="rId4"/>
            </p:custDataLst>
          </p:nvPr>
        </p:nvSpPr>
        <p:spPr>
          <a:xfrm>
            <a:off x="1727648" y="4481512"/>
            <a:ext cx="314479"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tx2">
              <a:lumMod val="75000"/>
              <a:lumOff val="25000"/>
            </a:schemeClr>
          </a:solidFill>
          <a:ln w="12700" cap="flat" cmpd="sng" algn="ctr">
            <a:noFill/>
            <a:prstDash val="solid"/>
            <a:miter lim="800000"/>
          </a:ln>
          <a:effectLst/>
        </p:spPr>
        <p:txBody>
          <a:bodyPr lIns="91440" tIns="45720" rIns="91440" bIns="108000" anchor="ctr"/>
          <a:lstStyle/>
          <a:p>
            <a:pPr algn="ctr" eaLnBrk="1" fontAlgn="auto" hangingPunct="1">
              <a:spcBef>
                <a:spcPts val="0"/>
              </a:spcBef>
              <a:spcAft>
                <a:spcPts val="0"/>
              </a:spcAft>
            </a:pPr>
            <a:r>
              <a:rPr lang="en-US" altLang="zh-CN"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MH_Entry_3"/>
          <p:cNvSpPr/>
          <p:nvPr>
            <p:custDataLst>
              <p:tags r:id="rId5"/>
            </p:custDataLst>
          </p:nvPr>
        </p:nvSpPr>
        <p:spPr>
          <a:xfrm>
            <a:off x="2022799" y="3628111"/>
            <a:ext cx="3603924"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dirty="0">
                <a:solidFill>
                  <a:srgbClr val="B2B2B2"/>
                </a:solidFill>
                <a:latin typeface="微软雅黑" panose="020B0503020204020204" pitchFamily="34" charset="-122"/>
                <a:ea typeface="微软雅黑" panose="020B0503020204020204" pitchFamily="34" charset="-122"/>
              </a:rPr>
              <a:t>下学期毕业实习日程</a:t>
            </a:r>
          </a:p>
        </p:txBody>
      </p:sp>
      <p:sp>
        <p:nvSpPr>
          <p:cNvPr id="43" name="MH_Number_4"/>
          <p:cNvSpPr/>
          <p:nvPr>
            <p:custDataLst>
              <p:tags r:id="rId6"/>
            </p:custDataLst>
          </p:nvPr>
        </p:nvSpPr>
        <p:spPr>
          <a:xfrm>
            <a:off x="1718867" y="3669778"/>
            <a:ext cx="314479"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tx2">
              <a:lumMod val="25000"/>
              <a:lumOff val="75000"/>
            </a:schemeClr>
          </a:solidFill>
          <a:ln w="12700" cap="flat" cmpd="sng" algn="ctr">
            <a:noFill/>
            <a:prstDash val="solid"/>
            <a:miter lim="800000"/>
          </a:ln>
          <a:effectLst/>
        </p:spPr>
        <p:txBody>
          <a:bodyPr lIns="91440" tIns="45720" rIns="91440" bIns="108000" anchor="ctr"/>
          <a:lstStyle/>
          <a:p>
            <a:pPr algn="ctr" eaLnBrk="1" fontAlgn="auto" hangingPunct="1">
              <a:spcBef>
                <a:spcPts val="0"/>
              </a:spcBef>
              <a:spcAft>
                <a:spcPts val="0"/>
              </a:spcAft>
            </a:pPr>
            <a:r>
              <a:rPr lang="en-US" altLang="zh-CN"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2</a:t>
            </a:r>
            <a:endParaRPr lang="zh-CN" altLang="en-US"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MH_Entry_4"/>
          <p:cNvSpPr/>
          <p:nvPr>
            <p:custDataLst>
              <p:tags r:id="rId7"/>
            </p:custDataLst>
          </p:nvPr>
        </p:nvSpPr>
        <p:spPr>
          <a:xfrm>
            <a:off x="2055585" y="4472461"/>
            <a:ext cx="3603924"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EAEAEA"/>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b="1" dirty="0">
                <a:solidFill>
                  <a:schemeClr val="tx1"/>
                </a:solidFill>
                <a:latin typeface="微软雅黑" panose="020B0503020204020204" pitchFamily="34" charset="-122"/>
                <a:ea typeface="微软雅黑" panose="020B0503020204020204" pitchFamily="34" charset="-122"/>
              </a:rPr>
              <a:t>注意事项</a:t>
            </a:r>
          </a:p>
        </p:txBody>
      </p:sp>
      <p:sp>
        <p:nvSpPr>
          <p:cNvPr id="65" name="MH_Others_1"/>
          <p:cNvSpPr/>
          <p:nvPr>
            <p:custDataLst>
              <p:tags r:id="rId8"/>
            </p:custDataLst>
          </p:nvPr>
        </p:nvSpPr>
        <p:spPr>
          <a:xfrm>
            <a:off x="6770388" y="0"/>
            <a:ext cx="237361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a:solidFill>
                  <a:srgbClr val="FFFFFF"/>
                </a:solidFill>
                <a:latin typeface="微软雅黑" panose="020B0503020204020204" pitchFamily="34" charset="-122"/>
                <a:ea typeface="微软雅黑" panose="020B0503020204020204" pitchFamily="34" charset="-122"/>
              </a:rPr>
              <a:t>目</a:t>
            </a:r>
            <a:endParaRPr lang="en-US" altLang="zh-CN" sz="7200">
              <a:solidFill>
                <a:srgbClr val="FFFFFF"/>
              </a:solidFill>
              <a:latin typeface="微软雅黑" panose="020B0503020204020204" pitchFamily="34" charset="-122"/>
              <a:ea typeface="微软雅黑" panose="020B0503020204020204" pitchFamily="34" charset="-122"/>
            </a:endParaRPr>
          </a:p>
          <a:p>
            <a:pPr algn="ctr"/>
            <a:r>
              <a:rPr lang="zh-CN" altLang="en-US" sz="7200">
                <a:solidFill>
                  <a:srgbClr val="FFFFFF"/>
                </a:solidFill>
                <a:latin typeface="微软雅黑" panose="020B0503020204020204" pitchFamily="34" charset="-122"/>
                <a:ea typeface="微软雅黑" panose="020B0503020204020204" pitchFamily="34" charset="-122"/>
              </a:rPr>
              <a:t>录</a:t>
            </a:r>
          </a:p>
        </p:txBody>
      </p:sp>
      <p:sp>
        <p:nvSpPr>
          <p:cNvPr id="66" name="MH_Others_2"/>
          <p:cNvSpPr/>
          <p:nvPr>
            <p:custDataLst>
              <p:tags r:id="rId9"/>
            </p:custDataLst>
          </p:nvPr>
        </p:nvSpPr>
        <p:spPr>
          <a:xfrm>
            <a:off x="6616700" y="-14514"/>
            <a:ext cx="84048"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custDataLst>
      <p:tags r:id="rId1"/>
    </p:custDataLst>
    <p:extLst>
      <p:ext uri="{BB962C8B-B14F-4D97-AF65-F5344CB8AC3E}">
        <p14:creationId xmlns:p14="http://schemas.microsoft.com/office/powerpoint/2010/main" val="482712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9512" y="1196752"/>
            <a:ext cx="8712968" cy="6247864"/>
          </a:xfrm>
          <a:prstGeom prst="rect">
            <a:avLst/>
          </a:prstGeom>
          <a:ln>
            <a:solidFill>
              <a:srgbClr val="00B050"/>
            </a:solidFill>
          </a:ln>
        </p:spPr>
        <p:txBody>
          <a:bodyPr wrap="square">
            <a:spAutoFit/>
          </a:bodyPr>
          <a:lstStyle/>
          <a:p>
            <a:r>
              <a:rPr lang="zh-CN" altLang="en-US" dirty="0">
                <a:solidFill>
                  <a:srgbClr val="FF0000"/>
                </a:solidFill>
              </a:rPr>
              <a:t>注意事项：</a:t>
            </a:r>
            <a:endParaRPr lang="en-US" altLang="zh-CN" dirty="0">
              <a:solidFill>
                <a:srgbClr val="FF0000"/>
              </a:solidFill>
            </a:endParaRPr>
          </a:p>
          <a:p>
            <a:r>
              <a:rPr lang="zh-CN" altLang="en-US" sz="2200" dirty="0" smtClean="0">
                <a:solidFill>
                  <a:srgbClr val="338785"/>
                </a:solidFill>
              </a:rPr>
              <a:t>     </a:t>
            </a:r>
            <a:r>
              <a:rPr lang="en-US" altLang="zh-CN" sz="2200" dirty="0" smtClean="0">
                <a:solidFill>
                  <a:srgbClr val="338785"/>
                </a:solidFill>
              </a:rPr>
              <a:t>1</a:t>
            </a:r>
            <a:r>
              <a:rPr lang="zh-CN" altLang="en-US" sz="2200" dirty="0" smtClean="0">
                <a:solidFill>
                  <a:srgbClr val="338785"/>
                </a:solidFill>
              </a:rPr>
              <a:t>） </a:t>
            </a:r>
            <a:r>
              <a:rPr lang="zh-CN" altLang="en-US" sz="2200" dirty="0" smtClean="0">
                <a:solidFill>
                  <a:srgbClr val="338785"/>
                </a:solidFill>
              </a:rPr>
              <a:t>成绩单上报后要等学习中心全部上报完成后才能统计各学习中心各专业的上报人数，根据抽审的专业名单打包发给专业老师评审后，才能把最终成绩单上报给学籍。学籍审核通过公布成绩。</a:t>
            </a:r>
            <a:r>
              <a:rPr lang="zh-CN" altLang="en-US" sz="2200" dirty="0" smtClean="0">
                <a:solidFill>
                  <a:srgbClr val="FF0000"/>
                </a:solidFill>
              </a:rPr>
              <a:t>（成绩单上报到出成绩时长大约</a:t>
            </a:r>
            <a:r>
              <a:rPr lang="en-US" altLang="zh-CN" sz="2200" dirty="0" smtClean="0">
                <a:solidFill>
                  <a:srgbClr val="FF0000"/>
                </a:solidFill>
              </a:rPr>
              <a:t>40</a:t>
            </a:r>
            <a:r>
              <a:rPr lang="zh-CN" altLang="en-US" sz="2200" dirty="0" smtClean="0">
                <a:solidFill>
                  <a:srgbClr val="FF0000"/>
                </a:solidFill>
              </a:rPr>
              <a:t>天</a:t>
            </a:r>
            <a:r>
              <a:rPr lang="zh-CN" altLang="en-US" sz="2200" dirty="0" smtClean="0">
                <a:solidFill>
                  <a:srgbClr val="FF0000"/>
                </a:solidFill>
              </a:rPr>
              <a:t>）</a:t>
            </a:r>
            <a:endParaRPr lang="en-US" altLang="zh-CN" sz="2200" dirty="0" smtClean="0">
              <a:solidFill>
                <a:srgbClr val="FF0000"/>
              </a:solidFill>
            </a:endParaRPr>
          </a:p>
          <a:p>
            <a:r>
              <a:rPr lang="en-US" altLang="zh-CN" sz="2200" dirty="0">
                <a:solidFill>
                  <a:srgbClr val="FF0000"/>
                </a:solidFill>
              </a:rPr>
              <a:t> </a:t>
            </a:r>
            <a:r>
              <a:rPr lang="en-US" altLang="zh-CN" sz="2200" dirty="0" smtClean="0">
                <a:solidFill>
                  <a:srgbClr val="FF0000"/>
                </a:solidFill>
              </a:rPr>
              <a:t>     </a:t>
            </a:r>
            <a:r>
              <a:rPr lang="en-US" altLang="zh-CN" sz="2200" dirty="0" smtClean="0">
                <a:solidFill>
                  <a:schemeClr val="accent2">
                    <a:lumMod val="75000"/>
                  </a:schemeClr>
                </a:solidFill>
              </a:rPr>
              <a:t>2</a:t>
            </a:r>
            <a:r>
              <a:rPr lang="zh-CN" altLang="en-US" sz="2200" dirty="0" smtClean="0">
                <a:solidFill>
                  <a:schemeClr val="accent2">
                    <a:lumMod val="75000"/>
                  </a:schemeClr>
                </a:solidFill>
              </a:rPr>
              <a:t>）</a:t>
            </a:r>
            <a:r>
              <a:rPr lang="en-US" altLang="zh-CN" sz="2200" dirty="0" smtClean="0">
                <a:solidFill>
                  <a:schemeClr val="accent2">
                    <a:lumMod val="75000"/>
                  </a:schemeClr>
                </a:solidFill>
              </a:rPr>
              <a:t> </a:t>
            </a:r>
            <a:r>
              <a:rPr lang="zh-CN" altLang="en-US" sz="2200" dirty="0" smtClean="0">
                <a:solidFill>
                  <a:schemeClr val="accent2">
                    <a:lumMod val="75000"/>
                  </a:schemeClr>
                </a:solidFill>
              </a:rPr>
              <a:t>上报成绩截止后提交的成绩单，如发生漏报由所在学习中心承担后果</a:t>
            </a:r>
            <a:endParaRPr lang="en-US" altLang="zh-CN" sz="2200" dirty="0" smtClean="0">
              <a:solidFill>
                <a:schemeClr val="accent2">
                  <a:lumMod val="75000"/>
                </a:schemeClr>
              </a:solidFill>
            </a:endParaRPr>
          </a:p>
          <a:p>
            <a:r>
              <a:rPr lang="en-US" altLang="zh-CN" sz="2200" dirty="0" smtClean="0">
                <a:solidFill>
                  <a:srgbClr val="338785"/>
                </a:solidFill>
              </a:rPr>
              <a:t>     </a:t>
            </a:r>
            <a:r>
              <a:rPr lang="en-US" altLang="zh-CN" sz="2200" dirty="0" smtClean="0">
                <a:solidFill>
                  <a:srgbClr val="338785"/>
                </a:solidFill>
              </a:rPr>
              <a:t>3</a:t>
            </a:r>
            <a:r>
              <a:rPr lang="zh-CN" altLang="en-US" sz="2200" dirty="0" smtClean="0">
                <a:solidFill>
                  <a:srgbClr val="338785"/>
                </a:solidFill>
              </a:rPr>
              <a:t>） </a:t>
            </a:r>
            <a:r>
              <a:rPr lang="zh-CN" altLang="en-US" sz="2200" dirty="0" smtClean="0">
                <a:solidFill>
                  <a:srgbClr val="338785"/>
                </a:solidFill>
              </a:rPr>
              <a:t>请相关负责老师仔细阅读时间安排表，按时间要求截点提交相关文件。</a:t>
            </a:r>
            <a:endParaRPr lang="en-US" altLang="zh-CN" sz="2200" dirty="0">
              <a:solidFill>
                <a:srgbClr val="338785"/>
              </a:solidFill>
            </a:endParaRPr>
          </a:p>
          <a:p>
            <a:r>
              <a:rPr lang="zh-CN" altLang="en-US" sz="2200" dirty="0" smtClean="0">
                <a:solidFill>
                  <a:srgbClr val="338785"/>
                </a:solidFill>
              </a:rPr>
              <a:t>      </a:t>
            </a:r>
            <a:r>
              <a:rPr lang="en-US" altLang="zh-CN" sz="2200" dirty="0" smtClean="0">
                <a:solidFill>
                  <a:srgbClr val="338785"/>
                </a:solidFill>
              </a:rPr>
              <a:t>4</a:t>
            </a:r>
            <a:r>
              <a:rPr lang="zh-CN" altLang="en-US" sz="2200" dirty="0" smtClean="0">
                <a:solidFill>
                  <a:srgbClr val="338785"/>
                </a:solidFill>
              </a:rPr>
              <a:t>）根据教育部相关要求</a:t>
            </a:r>
            <a:r>
              <a:rPr lang="zh-CN" altLang="en-US" sz="2200" dirty="0">
                <a:solidFill>
                  <a:srgbClr val="338785"/>
                </a:solidFill>
              </a:rPr>
              <a:t>，为了毕业环节更规范，过程文件请按时间要求准时上报，未按时提交的不收成绩单。详见如下：</a:t>
            </a:r>
            <a:endParaRPr lang="en-US" altLang="zh-CN" sz="2200" dirty="0">
              <a:solidFill>
                <a:srgbClr val="338785"/>
              </a:solidFill>
            </a:endParaRPr>
          </a:p>
          <a:p>
            <a:pPr lvl="1"/>
            <a:r>
              <a:rPr lang="en-US" altLang="zh-CN" sz="2200" dirty="0">
                <a:solidFill>
                  <a:schemeClr val="tx1">
                    <a:lumMod val="50000"/>
                    <a:lumOff val="50000"/>
                  </a:schemeClr>
                </a:solidFill>
              </a:rPr>
              <a:t>《</a:t>
            </a:r>
            <a:r>
              <a:rPr lang="zh-CN" altLang="en-US" sz="2200" dirty="0">
                <a:solidFill>
                  <a:schemeClr val="tx1">
                    <a:lumMod val="50000"/>
                    <a:lumOff val="50000"/>
                  </a:schemeClr>
                </a:solidFill>
              </a:rPr>
              <a:t>专科毕业动员、培训、辅导记录表</a:t>
            </a:r>
            <a:r>
              <a:rPr lang="en-US" altLang="zh-CN" sz="2200" dirty="0">
                <a:solidFill>
                  <a:schemeClr val="tx1">
                    <a:lumMod val="50000"/>
                    <a:lumOff val="50000"/>
                  </a:schemeClr>
                </a:solidFill>
              </a:rPr>
              <a:t>》</a:t>
            </a:r>
          </a:p>
          <a:p>
            <a:pPr lvl="1"/>
            <a:r>
              <a:rPr lang="en-US" altLang="zh-CN" sz="2200" dirty="0">
                <a:solidFill>
                  <a:schemeClr val="tx1">
                    <a:lumMod val="50000"/>
                    <a:lumOff val="50000"/>
                  </a:schemeClr>
                </a:solidFill>
              </a:rPr>
              <a:t>《</a:t>
            </a:r>
            <a:r>
              <a:rPr lang="zh-CN" altLang="en-US" sz="2200" dirty="0">
                <a:solidFill>
                  <a:schemeClr val="tx1">
                    <a:lumMod val="50000"/>
                    <a:lumOff val="50000"/>
                  </a:schemeClr>
                </a:solidFill>
              </a:rPr>
              <a:t>毕业实习指导教师资历表</a:t>
            </a:r>
            <a:r>
              <a:rPr lang="en-US" altLang="zh-CN" sz="2200" dirty="0">
                <a:solidFill>
                  <a:schemeClr val="tx1">
                    <a:lumMod val="50000"/>
                    <a:lumOff val="50000"/>
                  </a:schemeClr>
                </a:solidFill>
              </a:rPr>
              <a:t>》</a:t>
            </a:r>
          </a:p>
          <a:p>
            <a:pPr lvl="1"/>
            <a:r>
              <a:rPr lang="en-US" altLang="zh-CN" sz="2200" dirty="0">
                <a:solidFill>
                  <a:schemeClr val="tx1">
                    <a:lumMod val="50000"/>
                    <a:lumOff val="50000"/>
                  </a:schemeClr>
                </a:solidFill>
              </a:rPr>
              <a:t>《</a:t>
            </a:r>
            <a:r>
              <a:rPr lang="zh-CN" altLang="en-US" sz="2200" dirty="0">
                <a:solidFill>
                  <a:schemeClr val="tx1">
                    <a:lumMod val="50000"/>
                    <a:lumOff val="50000"/>
                  </a:schemeClr>
                </a:solidFill>
              </a:rPr>
              <a:t>毕业实习安排表</a:t>
            </a:r>
            <a:r>
              <a:rPr lang="en-US" altLang="zh-CN" sz="2200" dirty="0">
                <a:solidFill>
                  <a:schemeClr val="tx1">
                    <a:lumMod val="50000"/>
                    <a:lumOff val="50000"/>
                  </a:schemeClr>
                </a:solidFill>
              </a:rPr>
              <a:t>》</a:t>
            </a:r>
          </a:p>
          <a:p>
            <a:pPr lvl="1"/>
            <a:r>
              <a:rPr lang="en-US" altLang="zh-CN" sz="2200" dirty="0">
                <a:solidFill>
                  <a:schemeClr val="tx1">
                    <a:lumMod val="50000"/>
                    <a:lumOff val="50000"/>
                  </a:schemeClr>
                </a:solidFill>
              </a:rPr>
              <a:t>《</a:t>
            </a:r>
            <a:r>
              <a:rPr lang="zh-CN" altLang="en-US" sz="2200" dirty="0">
                <a:solidFill>
                  <a:schemeClr val="tx1">
                    <a:lumMod val="50000"/>
                    <a:lumOff val="50000"/>
                  </a:schemeClr>
                </a:solidFill>
              </a:rPr>
              <a:t>实习大纲</a:t>
            </a:r>
            <a:r>
              <a:rPr lang="en-US" altLang="zh-CN" sz="2200" dirty="0">
                <a:solidFill>
                  <a:schemeClr val="tx1">
                    <a:lumMod val="50000"/>
                    <a:lumOff val="50000"/>
                  </a:schemeClr>
                </a:solidFill>
              </a:rPr>
              <a:t>》</a:t>
            </a:r>
            <a:r>
              <a:rPr lang="zh-CN" altLang="en-US" sz="2200" dirty="0">
                <a:solidFill>
                  <a:schemeClr val="tx1">
                    <a:lumMod val="50000"/>
                    <a:lumOff val="50000"/>
                  </a:schemeClr>
                </a:solidFill>
              </a:rPr>
              <a:t>（分专业）</a:t>
            </a:r>
            <a:endParaRPr lang="en-US" altLang="zh-CN" sz="2200" dirty="0">
              <a:solidFill>
                <a:schemeClr val="tx1">
                  <a:lumMod val="50000"/>
                  <a:lumOff val="50000"/>
                </a:schemeClr>
              </a:solidFill>
            </a:endParaRPr>
          </a:p>
          <a:p>
            <a:pPr lvl="1"/>
            <a:r>
              <a:rPr lang="en-US" altLang="zh-CN" sz="2200" dirty="0">
                <a:solidFill>
                  <a:schemeClr val="tx1">
                    <a:lumMod val="50000"/>
                    <a:lumOff val="50000"/>
                  </a:schemeClr>
                </a:solidFill>
              </a:rPr>
              <a:t>《</a:t>
            </a:r>
            <a:r>
              <a:rPr lang="zh-CN" altLang="en-US" sz="2200" dirty="0">
                <a:solidFill>
                  <a:schemeClr val="tx1">
                    <a:lumMod val="50000"/>
                    <a:lumOff val="50000"/>
                  </a:schemeClr>
                </a:solidFill>
              </a:rPr>
              <a:t>毕业调研题目表</a:t>
            </a:r>
            <a:r>
              <a:rPr lang="en-US" altLang="zh-CN" sz="2200" dirty="0">
                <a:solidFill>
                  <a:schemeClr val="tx1">
                    <a:lumMod val="50000"/>
                    <a:lumOff val="50000"/>
                  </a:schemeClr>
                </a:solidFill>
              </a:rPr>
              <a:t>》</a:t>
            </a:r>
          </a:p>
          <a:p>
            <a:r>
              <a:rPr lang="zh-CN" altLang="en-US" sz="2200" dirty="0" smtClean="0">
                <a:solidFill>
                  <a:srgbClr val="338785"/>
                </a:solidFill>
              </a:rPr>
              <a:t>上述</a:t>
            </a:r>
            <a:r>
              <a:rPr lang="zh-CN" altLang="en-US" sz="2200" dirty="0">
                <a:solidFill>
                  <a:srgbClr val="338785"/>
                </a:solidFill>
              </a:rPr>
              <a:t>过程</a:t>
            </a:r>
            <a:r>
              <a:rPr lang="zh-CN" altLang="en-US" sz="2200" dirty="0" smtClean="0">
                <a:solidFill>
                  <a:srgbClr val="338785"/>
                </a:solidFill>
              </a:rPr>
              <a:t>文件</a:t>
            </a:r>
            <a:r>
              <a:rPr lang="zh-CN" altLang="en-US" sz="2200" dirty="0" smtClean="0">
                <a:solidFill>
                  <a:srgbClr val="338785"/>
                </a:solidFill>
              </a:rPr>
              <a:t>请单独一个邮件发送至我邮箱中</a:t>
            </a:r>
            <a:endParaRPr lang="zh-CN" altLang="en-US" sz="2200" dirty="0">
              <a:solidFill>
                <a:srgbClr val="338785"/>
              </a:solidFill>
            </a:endParaRPr>
          </a:p>
          <a:p>
            <a:endParaRPr lang="en-US" altLang="zh-CN" dirty="0"/>
          </a:p>
        </p:txBody>
      </p:sp>
    </p:spTree>
    <p:extLst>
      <p:ext uri="{BB962C8B-B14F-4D97-AF65-F5344CB8AC3E}">
        <p14:creationId xmlns:p14="http://schemas.microsoft.com/office/powerpoint/2010/main" val="2308473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7504" y="1124744"/>
            <a:ext cx="9036496" cy="4154984"/>
          </a:xfrm>
          <a:prstGeom prst="rect">
            <a:avLst/>
          </a:prstGeom>
        </p:spPr>
        <p:txBody>
          <a:bodyPr wrap="square">
            <a:spAutoFit/>
          </a:bodyPr>
          <a:lstStyle/>
          <a:p>
            <a:r>
              <a:rPr lang="zh-CN" altLang="en-US" dirty="0">
                <a:solidFill>
                  <a:srgbClr val="FF0000"/>
                </a:solidFill>
              </a:rPr>
              <a:t>注意事项：</a:t>
            </a:r>
            <a:endParaRPr lang="en-US" altLang="zh-CN" dirty="0">
              <a:solidFill>
                <a:srgbClr val="FF0000"/>
              </a:solidFill>
            </a:endParaRPr>
          </a:p>
          <a:p>
            <a:endParaRPr lang="en-US" altLang="zh-CN" dirty="0">
              <a:solidFill>
                <a:srgbClr val="FF0000"/>
              </a:solidFill>
            </a:endParaRPr>
          </a:p>
          <a:p>
            <a:pPr marL="342900" indent="-342900">
              <a:buFont typeface="+mj-lt"/>
              <a:buAutoNum type="arabicPeriod"/>
            </a:pPr>
            <a:r>
              <a:rPr lang="zh-CN" altLang="en-US" sz="1800" dirty="0"/>
              <a:t>终稿压缩包的命名和打包：</a:t>
            </a:r>
            <a:r>
              <a:rPr lang="zh-CN" altLang="en-US" sz="1400" dirty="0"/>
              <a:t>（打包方法请见我院主页上的“毕业实习指南”版块。）</a:t>
            </a:r>
            <a:endParaRPr lang="en-US" altLang="zh-CN" sz="1800" dirty="0"/>
          </a:p>
          <a:p>
            <a:endParaRPr lang="zh-CN" altLang="en-US" sz="1600" dirty="0"/>
          </a:p>
          <a:p>
            <a:pPr lvl="1"/>
            <a:r>
              <a:rPr lang="zh-CN" altLang="en-US" sz="1600" dirty="0"/>
              <a:t>压缩包命名为“</a:t>
            </a:r>
            <a:r>
              <a:rPr lang="en-US" altLang="zh-CN" sz="1600" dirty="0"/>
              <a:t>XX</a:t>
            </a:r>
            <a:r>
              <a:rPr lang="zh-CN" altLang="en-US" sz="1600" dirty="0"/>
              <a:t>学习中心</a:t>
            </a:r>
            <a:r>
              <a:rPr lang="en-US" altLang="zh-CN" sz="1600" dirty="0"/>
              <a:t>XX</a:t>
            </a:r>
            <a:r>
              <a:rPr lang="zh-CN" altLang="en-US" sz="1600" dirty="0"/>
              <a:t>人”</a:t>
            </a:r>
            <a:endParaRPr lang="en-US" altLang="zh-CN" sz="1600" dirty="0"/>
          </a:p>
          <a:p>
            <a:pPr lvl="1"/>
            <a:r>
              <a:rPr lang="zh-CN" altLang="en-US" sz="1600" dirty="0"/>
              <a:t>压缩包内按专业分文件夹，文件夹命名为“</a:t>
            </a:r>
            <a:r>
              <a:rPr lang="en-US" altLang="zh-CN" sz="1600" dirty="0"/>
              <a:t>XX</a:t>
            </a:r>
            <a:r>
              <a:rPr lang="zh-CN" altLang="en-US" sz="1600" dirty="0"/>
              <a:t>专业</a:t>
            </a:r>
            <a:r>
              <a:rPr lang="en-US" altLang="zh-CN" sz="1600" dirty="0"/>
              <a:t>+XX</a:t>
            </a:r>
            <a:r>
              <a:rPr lang="zh-CN" altLang="en-US" sz="1600" dirty="0"/>
              <a:t>人”</a:t>
            </a:r>
            <a:r>
              <a:rPr lang="en-US" altLang="zh-CN" sz="1600" dirty="0"/>
              <a:t>,</a:t>
            </a:r>
            <a:r>
              <a:rPr lang="zh-CN" altLang="en-US" sz="1600" dirty="0"/>
              <a:t>不同年级可以放在一个文件夹内</a:t>
            </a:r>
            <a:endParaRPr lang="en-US" altLang="zh-CN" sz="1600" dirty="0"/>
          </a:p>
          <a:p>
            <a:pPr lvl="1"/>
            <a:r>
              <a:rPr lang="zh-CN" altLang="en-US" sz="1600" dirty="0"/>
              <a:t>文件夹内含学生</a:t>
            </a:r>
            <a:r>
              <a:rPr lang="en-US" altLang="zh-CN" sz="1600" dirty="0"/>
              <a:t>word</a:t>
            </a:r>
            <a:r>
              <a:rPr lang="zh-CN" altLang="en-US" sz="1600" dirty="0"/>
              <a:t>版本的实习报告或调研报告终稿，终稿命名为“学号</a:t>
            </a:r>
            <a:r>
              <a:rPr lang="en-US" altLang="zh-CN" sz="1600" dirty="0"/>
              <a:t>+</a:t>
            </a:r>
            <a:r>
              <a:rPr lang="zh-CN" altLang="en-US" sz="1600" dirty="0"/>
              <a:t>姓名”</a:t>
            </a:r>
          </a:p>
          <a:p>
            <a:pPr lvl="1"/>
            <a:r>
              <a:rPr lang="zh-CN" altLang="en-US" sz="1600" dirty="0"/>
              <a:t>终稿压缩包文件太大可以分专业打包，较大文件建议发到</a:t>
            </a:r>
            <a:r>
              <a:rPr lang="en-US" altLang="zh-CN" sz="1600" dirty="0"/>
              <a:t>QQ</a:t>
            </a:r>
            <a:r>
              <a:rPr lang="zh-CN" altLang="en-US" sz="1600" dirty="0"/>
              <a:t>邮箱</a:t>
            </a:r>
            <a:r>
              <a:rPr lang="en-US" altLang="zh-CN" sz="1600" dirty="0"/>
              <a:t>834536298@qq.com</a:t>
            </a:r>
          </a:p>
          <a:p>
            <a:endParaRPr lang="zh-CN" altLang="en-US" dirty="0">
              <a:solidFill>
                <a:srgbClr val="FF0000"/>
              </a:solidFill>
            </a:endParaRPr>
          </a:p>
          <a:p>
            <a:pPr marL="342900" indent="-342900">
              <a:buFont typeface="+mj-lt"/>
              <a:buAutoNum type="arabicPeriod" startAt="2"/>
            </a:pPr>
            <a:r>
              <a:rPr lang="zh-CN" altLang="en-US" sz="1800" dirty="0"/>
              <a:t>成绩表命名为“</a:t>
            </a:r>
            <a:r>
              <a:rPr lang="en-US" altLang="zh-CN" sz="1800" dirty="0">
                <a:solidFill>
                  <a:srgbClr val="FF0000"/>
                </a:solidFill>
              </a:rPr>
              <a:t>XX</a:t>
            </a:r>
            <a:r>
              <a:rPr lang="zh-CN" altLang="en-US" sz="1800" dirty="0">
                <a:solidFill>
                  <a:srgbClr val="FF0000"/>
                </a:solidFill>
              </a:rPr>
              <a:t>学习中心</a:t>
            </a:r>
            <a:r>
              <a:rPr lang="en-US" altLang="zh-CN" sz="1800" dirty="0">
                <a:solidFill>
                  <a:srgbClr val="FF0000"/>
                </a:solidFill>
              </a:rPr>
              <a:t>XX</a:t>
            </a:r>
            <a:r>
              <a:rPr lang="zh-CN" altLang="en-US" sz="1800" dirty="0">
                <a:solidFill>
                  <a:srgbClr val="FF0000"/>
                </a:solidFill>
              </a:rPr>
              <a:t>人”</a:t>
            </a:r>
            <a:r>
              <a:rPr lang="zh-CN" altLang="en-US" sz="1800" dirty="0"/>
              <a:t>，独立于压缩包之外，一个学习中心只能提交一张成绩表，以免遗漏，但如有函授随网络的学生，需要单独提交一张成绩表，并提醒教学管理人员注意。</a:t>
            </a:r>
          </a:p>
          <a:p>
            <a:endParaRPr lang="en-US" altLang="zh-CN" sz="2000" dirty="0"/>
          </a:p>
          <a:p>
            <a:pPr marL="457200" indent="-457200">
              <a:buFont typeface="+mj-lt"/>
              <a:buAutoNum type="arabicPeriod" startAt="3"/>
            </a:pPr>
            <a:r>
              <a:rPr lang="zh-CN" altLang="en-US" sz="2000" dirty="0">
                <a:solidFill>
                  <a:schemeClr val="accent6">
                    <a:lumMod val="75000"/>
                  </a:schemeClr>
                </a:solidFill>
              </a:rPr>
              <a:t>请</a:t>
            </a:r>
            <a:r>
              <a:rPr lang="zh-CN" altLang="en-US" sz="2000" dirty="0">
                <a:solidFill>
                  <a:srgbClr val="FF0000"/>
                </a:solidFill>
              </a:rPr>
              <a:t>不要用云附件形式</a:t>
            </a:r>
            <a:r>
              <a:rPr lang="zh-CN" altLang="en-US" sz="2000" dirty="0">
                <a:solidFill>
                  <a:schemeClr val="accent6">
                    <a:lumMod val="75000"/>
                  </a:schemeClr>
                </a:solidFill>
              </a:rPr>
              <a:t>发送，一旦发生争议均以交大主张为准</a:t>
            </a:r>
            <a:r>
              <a:rPr lang="zh-CN" altLang="en-US" sz="2000" dirty="0"/>
              <a:t>。</a:t>
            </a:r>
          </a:p>
        </p:txBody>
      </p:sp>
    </p:spTree>
    <p:extLst>
      <p:ext uri="{BB962C8B-B14F-4D97-AF65-F5344CB8AC3E}">
        <p14:creationId xmlns:p14="http://schemas.microsoft.com/office/powerpoint/2010/main" val="19651353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1052736"/>
            <a:ext cx="8640960" cy="5112568"/>
          </a:xfrm>
        </p:spPr>
        <p:txBody>
          <a:bodyPr>
            <a:normAutofit lnSpcReduction="10000"/>
          </a:bodyPr>
          <a:lstStyle/>
          <a:p>
            <a:pPr>
              <a:lnSpc>
                <a:spcPct val="150000"/>
              </a:lnSpc>
            </a:pPr>
            <a:r>
              <a:rPr lang="zh-CN" altLang="en-US" sz="2400" b="1" dirty="0">
                <a:latin typeface="+mj-ea"/>
                <a:ea typeface="+mj-ea"/>
              </a:rPr>
              <a:t>毕业实习环节的管理</a:t>
            </a:r>
            <a:endParaRPr lang="en-US" altLang="zh-CN" sz="2400" b="1" dirty="0">
              <a:latin typeface="+mj-ea"/>
              <a:ea typeface="+mj-ea"/>
            </a:endParaRPr>
          </a:p>
          <a:p>
            <a:pPr lvl="2">
              <a:lnSpc>
                <a:spcPct val="150000"/>
              </a:lnSpc>
              <a:buFont typeface="Arial" panose="020B0604020202020204" pitchFamily="34" charset="0"/>
              <a:buChar char="•"/>
            </a:pPr>
            <a:r>
              <a:rPr lang="zh-CN" altLang="en-US" b="1" dirty="0">
                <a:solidFill>
                  <a:srgbClr val="00B0F0"/>
                </a:solidFill>
                <a:latin typeface="+mj-ea"/>
                <a:ea typeface="+mj-ea"/>
              </a:rPr>
              <a:t>王红英</a:t>
            </a:r>
            <a:endParaRPr lang="en-US" altLang="zh-CN" b="1" dirty="0">
              <a:solidFill>
                <a:srgbClr val="00B0F0"/>
              </a:solidFill>
              <a:latin typeface="+mj-ea"/>
              <a:ea typeface="+mj-ea"/>
            </a:endParaRPr>
          </a:p>
          <a:p>
            <a:pPr lvl="2">
              <a:lnSpc>
                <a:spcPct val="150000"/>
              </a:lnSpc>
              <a:buFont typeface="Arial" panose="020B0604020202020204" pitchFamily="34" charset="0"/>
              <a:buChar char="•"/>
            </a:pPr>
            <a:r>
              <a:rPr lang="en-US" altLang="zh-CN" b="1" dirty="0">
                <a:solidFill>
                  <a:srgbClr val="00B0F0"/>
                </a:solidFill>
                <a:latin typeface="+mj-ea"/>
                <a:ea typeface="+mj-ea"/>
              </a:rPr>
              <a:t>010-51686724</a:t>
            </a:r>
          </a:p>
          <a:p>
            <a:pPr lvl="2">
              <a:lnSpc>
                <a:spcPct val="150000"/>
              </a:lnSpc>
              <a:buFont typeface="Arial" panose="020B0604020202020204" pitchFamily="34" charset="0"/>
              <a:buChar char="•"/>
            </a:pPr>
            <a:r>
              <a:rPr lang="en-US" altLang="zh-CN" b="1" dirty="0">
                <a:solidFill>
                  <a:srgbClr val="00B0F0"/>
                </a:solidFill>
                <a:latin typeface="+mj-ea"/>
                <a:ea typeface="+mj-ea"/>
                <a:hlinkClick r:id="rId2">
                  <a:extLst>
                    <a:ext uri="{A12FA001-AC4F-418D-AE19-62706E023703}">
                      <ahyp:hlinkClr xmlns:ahyp="http://schemas.microsoft.com/office/drawing/2018/hyperlinkcolor" xmlns="" val="tx"/>
                    </a:ext>
                  </a:extLst>
                </a:hlinkClick>
              </a:rPr>
              <a:t>wanghy@bjtu.edu.cn</a:t>
            </a:r>
            <a:endParaRPr lang="en-US" altLang="zh-CN" b="1" dirty="0">
              <a:solidFill>
                <a:srgbClr val="00B0F0"/>
              </a:solidFill>
              <a:latin typeface="+mj-ea"/>
              <a:ea typeface="+mj-ea"/>
            </a:endParaRPr>
          </a:p>
          <a:p>
            <a:pPr lvl="2">
              <a:lnSpc>
                <a:spcPct val="150000"/>
              </a:lnSpc>
              <a:buFont typeface="Arial" panose="020B0604020202020204" pitchFamily="34" charset="0"/>
              <a:buChar char="•"/>
            </a:pPr>
            <a:r>
              <a:rPr lang="en-US" altLang="zh-CN" b="1" dirty="0">
                <a:solidFill>
                  <a:srgbClr val="00B0F0"/>
                </a:solidFill>
                <a:latin typeface="+mj-ea"/>
                <a:ea typeface="+mj-ea"/>
              </a:rPr>
              <a:t>834536298@qq.com</a:t>
            </a:r>
          </a:p>
          <a:p>
            <a:pPr lvl="2">
              <a:lnSpc>
                <a:spcPct val="150000"/>
              </a:lnSpc>
              <a:buFont typeface="Wingdings" panose="05000000000000000000" pitchFamily="2" charset="2"/>
              <a:buChar char="u"/>
            </a:pPr>
            <a:endParaRPr lang="en-US" altLang="zh-CN" sz="900" b="1" dirty="0">
              <a:latin typeface="+mj-ea"/>
              <a:ea typeface="+mj-ea"/>
            </a:endParaRPr>
          </a:p>
          <a:p>
            <a:pPr lvl="2">
              <a:lnSpc>
                <a:spcPct val="150000"/>
              </a:lnSpc>
              <a:buFont typeface="Wingdings" panose="05000000000000000000" pitchFamily="2" charset="2"/>
              <a:buChar char="u"/>
            </a:pPr>
            <a:endParaRPr lang="en-US" altLang="zh-CN" sz="900" b="1" dirty="0">
              <a:latin typeface="+mj-ea"/>
              <a:ea typeface="+mj-ea"/>
            </a:endParaRPr>
          </a:p>
          <a:p>
            <a:pPr marL="365760" lvl="1" indent="-256032">
              <a:lnSpc>
                <a:spcPct val="150000"/>
              </a:lnSpc>
              <a:spcAft>
                <a:spcPts val="0"/>
              </a:spcAft>
              <a:buClr>
                <a:schemeClr val="accent3"/>
              </a:buClr>
              <a:buSzPct val="50000"/>
              <a:buFont typeface="Georgia"/>
              <a:buChar char="•"/>
            </a:pPr>
            <a:r>
              <a:rPr lang="zh-CN" altLang="en-US" sz="2400" b="1" dirty="0">
                <a:solidFill>
                  <a:schemeClr val="tx1"/>
                </a:solidFill>
                <a:latin typeface="+mj-ea"/>
                <a:ea typeface="+mj-ea"/>
              </a:rPr>
              <a:t>毕业实习成绩上报</a:t>
            </a:r>
            <a:endParaRPr lang="en-US" altLang="zh-CN" sz="2400" b="1" dirty="0">
              <a:solidFill>
                <a:schemeClr val="tx1"/>
              </a:solidFill>
              <a:latin typeface="+mj-ea"/>
              <a:ea typeface="+mj-ea"/>
            </a:endParaRPr>
          </a:p>
          <a:p>
            <a:pPr lvl="2">
              <a:lnSpc>
                <a:spcPct val="150000"/>
              </a:lnSpc>
              <a:buSzPct val="50000"/>
              <a:buFont typeface="Arial" panose="020B0604020202020204" pitchFamily="34" charset="0"/>
              <a:buChar char="•"/>
            </a:pPr>
            <a:r>
              <a:rPr lang="zh-CN" altLang="en-US" b="1" dirty="0">
                <a:solidFill>
                  <a:srgbClr val="00B0F0"/>
                </a:solidFill>
                <a:latin typeface="+mj-ea"/>
                <a:ea typeface="+mj-ea"/>
              </a:rPr>
              <a:t>正常毕业：</a:t>
            </a:r>
            <a:r>
              <a:rPr lang="en-US" altLang="zh-CN" b="1" dirty="0">
                <a:solidFill>
                  <a:srgbClr val="00B0F0"/>
                </a:solidFill>
                <a:latin typeface="+mj-ea"/>
                <a:ea typeface="+mj-ea"/>
              </a:rPr>
              <a:t>6</a:t>
            </a:r>
            <a:r>
              <a:rPr lang="zh-CN" altLang="en-US" b="1" dirty="0">
                <a:solidFill>
                  <a:srgbClr val="00B0F0"/>
                </a:solidFill>
                <a:latin typeface="+mj-ea"/>
                <a:ea typeface="+mj-ea"/>
              </a:rPr>
              <a:t>月</a:t>
            </a:r>
            <a:r>
              <a:rPr lang="en-US" altLang="zh-CN" b="1" dirty="0">
                <a:solidFill>
                  <a:srgbClr val="00B0F0"/>
                </a:solidFill>
                <a:latin typeface="+mj-ea"/>
                <a:ea typeface="+mj-ea"/>
              </a:rPr>
              <a:t>10</a:t>
            </a:r>
            <a:r>
              <a:rPr lang="zh-CN" altLang="en-US" b="1" dirty="0">
                <a:solidFill>
                  <a:srgbClr val="00B0F0"/>
                </a:solidFill>
                <a:latin typeface="+mj-ea"/>
                <a:ea typeface="+mj-ea"/>
              </a:rPr>
              <a:t>日；</a:t>
            </a:r>
            <a:r>
              <a:rPr lang="en-US" altLang="zh-CN" b="1" dirty="0">
                <a:solidFill>
                  <a:srgbClr val="00B0F0"/>
                </a:solidFill>
                <a:latin typeface="+mj-ea"/>
                <a:ea typeface="+mj-ea"/>
              </a:rPr>
              <a:t>12</a:t>
            </a:r>
            <a:r>
              <a:rPr lang="zh-CN" altLang="en-US" b="1" dirty="0">
                <a:solidFill>
                  <a:srgbClr val="00B0F0"/>
                </a:solidFill>
                <a:latin typeface="+mj-ea"/>
                <a:ea typeface="+mj-ea"/>
              </a:rPr>
              <a:t>月</a:t>
            </a:r>
            <a:r>
              <a:rPr lang="en-US" altLang="zh-CN" b="1" dirty="0">
                <a:solidFill>
                  <a:srgbClr val="00B0F0"/>
                </a:solidFill>
                <a:latin typeface="+mj-ea"/>
                <a:ea typeface="+mj-ea"/>
              </a:rPr>
              <a:t>10</a:t>
            </a:r>
            <a:r>
              <a:rPr lang="zh-CN" altLang="en-US" b="1" dirty="0">
                <a:solidFill>
                  <a:srgbClr val="00B0F0"/>
                </a:solidFill>
                <a:latin typeface="+mj-ea"/>
                <a:ea typeface="+mj-ea"/>
              </a:rPr>
              <a:t>日</a:t>
            </a:r>
            <a:endParaRPr lang="en-US" altLang="zh-CN" b="1" dirty="0">
              <a:solidFill>
                <a:srgbClr val="00B0F0"/>
              </a:solidFill>
              <a:latin typeface="+mj-ea"/>
              <a:ea typeface="+mj-ea"/>
            </a:endParaRPr>
          </a:p>
          <a:p>
            <a:pPr lvl="2">
              <a:lnSpc>
                <a:spcPct val="150000"/>
              </a:lnSpc>
              <a:buSzPct val="50000"/>
              <a:buFont typeface="Arial" panose="020B0604020202020204" pitchFamily="34" charset="0"/>
              <a:buChar char="•"/>
            </a:pPr>
            <a:r>
              <a:rPr lang="zh-CN" altLang="en-US" b="1" dirty="0">
                <a:solidFill>
                  <a:srgbClr val="00B0F0"/>
                </a:solidFill>
                <a:latin typeface="+mj-ea"/>
                <a:ea typeface="+mj-ea"/>
              </a:rPr>
              <a:t>补报毕业：</a:t>
            </a:r>
            <a:r>
              <a:rPr lang="en-US" altLang="zh-CN" b="1" dirty="0">
                <a:solidFill>
                  <a:srgbClr val="00B0F0"/>
                </a:solidFill>
                <a:latin typeface="+mj-ea"/>
                <a:ea typeface="+mj-ea"/>
              </a:rPr>
              <a:t>3</a:t>
            </a:r>
            <a:r>
              <a:rPr lang="zh-CN" altLang="en-US" b="1" dirty="0">
                <a:solidFill>
                  <a:srgbClr val="00B0F0"/>
                </a:solidFill>
                <a:latin typeface="+mj-ea"/>
                <a:ea typeface="+mj-ea"/>
              </a:rPr>
              <a:t>月</a:t>
            </a:r>
            <a:r>
              <a:rPr lang="en-US" altLang="zh-CN" b="1" dirty="0">
                <a:solidFill>
                  <a:srgbClr val="00B0F0"/>
                </a:solidFill>
                <a:latin typeface="+mj-ea"/>
                <a:ea typeface="+mj-ea"/>
              </a:rPr>
              <a:t>10</a:t>
            </a:r>
            <a:r>
              <a:rPr lang="zh-CN" altLang="en-US" b="1" dirty="0">
                <a:solidFill>
                  <a:srgbClr val="00B0F0"/>
                </a:solidFill>
                <a:latin typeface="+mj-ea"/>
                <a:ea typeface="+mj-ea"/>
              </a:rPr>
              <a:t>日；</a:t>
            </a:r>
            <a:r>
              <a:rPr lang="en-US" altLang="zh-CN" b="1" dirty="0">
                <a:solidFill>
                  <a:srgbClr val="00B0F0"/>
                </a:solidFill>
                <a:latin typeface="+mj-ea"/>
                <a:ea typeface="+mj-ea"/>
              </a:rPr>
              <a:t>9</a:t>
            </a:r>
            <a:r>
              <a:rPr lang="zh-CN" altLang="en-US" b="1" dirty="0">
                <a:solidFill>
                  <a:srgbClr val="00B0F0"/>
                </a:solidFill>
                <a:latin typeface="+mj-ea"/>
                <a:ea typeface="+mj-ea"/>
              </a:rPr>
              <a:t>月</a:t>
            </a:r>
            <a:r>
              <a:rPr lang="en-US" altLang="zh-CN" b="1" dirty="0">
                <a:solidFill>
                  <a:srgbClr val="00B0F0"/>
                </a:solidFill>
                <a:latin typeface="+mj-ea"/>
                <a:ea typeface="+mj-ea"/>
              </a:rPr>
              <a:t>10</a:t>
            </a:r>
            <a:r>
              <a:rPr lang="zh-CN" altLang="en-US" b="1" dirty="0">
                <a:solidFill>
                  <a:srgbClr val="00B0F0"/>
                </a:solidFill>
                <a:latin typeface="+mj-ea"/>
                <a:ea typeface="+mj-ea"/>
              </a:rPr>
              <a:t>日</a:t>
            </a:r>
          </a:p>
        </p:txBody>
      </p:sp>
    </p:spTree>
    <p:extLst>
      <p:ext uri="{BB962C8B-B14F-4D97-AF65-F5344CB8AC3E}">
        <p14:creationId xmlns:p14="http://schemas.microsoft.com/office/powerpoint/2010/main" val="31425548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1"/>
          <p:cNvSpPr>
            <a:spLocks noGrp="1"/>
          </p:cNvSpPr>
          <p:nvPr>
            <p:ph type="ctrTitle"/>
          </p:nvPr>
        </p:nvSpPr>
        <p:spPr>
          <a:xfrm>
            <a:off x="1331640" y="1479770"/>
            <a:ext cx="6624736" cy="1081051"/>
          </a:xfrm>
        </p:spPr>
        <p:txBody>
          <a:bodyPr>
            <a:normAutofit fontScale="90000"/>
          </a:bodyPr>
          <a:lstStyle/>
          <a:p>
            <a:pPr algn="ctr"/>
            <a:r>
              <a:rPr lang="zh-CN" altLang="en-US" sz="4800" dirty="0" smtClean="0">
                <a:solidFill>
                  <a:srgbClr val="C00000"/>
                </a:solidFill>
                <a:ea typeface="微软雅黑" panose="020B0503020204020204" pitchFamily="34" charset="-122"/>
              </a:rPr>
              <a:t>提前祝</a:t>
            </a:r>
            <a:r>
              <a:rPr lang="zh-CN" altLang="en-US" sz="4800" dirty="0" smtClean="0">
                <a:solidFill>
                  <a:srgbClr val="C00000"/>
                </a:solidFill>
                <a:ea typeface="微软雅黑" panose="020B0503020204020204" pitchFamily="34" charset="-122"/>
              </a:rPr>
              <a:t>各位老师新年快乐！</a:t>
            </a:r>
            <a:endParaRPr lang="zh-CN" altLang="en-US" sz="4800" dirty="0">
              <a:solidFill>
                <a:srgbClr val="C00000"/>
              </a:solidFill>
              <a:ea typeface="微软雅黑" panose="020B0503020204020204" pitchFamily="34" charset="-122"/>
            </a:endParaRPr>
          </a:p>
        </p:txBody>
      </p:sp>
      <p:sp>
        <p:nvSpPr>
          <p:cNvPr id="39939" name="副标题 2"/>
          <p:cNvSpPr>
            <a:spLocks noGrp="1"/>
          </p:cNvSpPr>
          <p:nvPr>
            <p:ph type="subTitle" idx="1"/>
          </p:nvPr>
        </p:nvSpPr>
        <p:spPr>
          <a:xfrm>
            <a:off x="3059831" y="4869160"/>
            <a:ext cx="5976665" cy="715997"/>
          </a:xfrm>
        </p:spPr>
        <p:txBody>
          <a:bodyPr>
            <a:normAutofit/>
          </a:bodyPr>
          <a:lstStyle/>
          <a:p>
            <a:pPr algn="r"/>
            <a:r>
              <a:rPr lang="zh-CN" altLang="en-US" b="1" dirty="0">
                <a:solidFill>
                  <a:srgbClr val="00B0F0"/>
                </a:solidFill>
                <a:ea typeface="微软雅黑" panose="020B0503020204020204" pitchFamily="34" charset="-122"/>
              </a:rPr>
              <a:t>教服中心   王红英 </a:t>
            </a:r>
            <a:r>
              <a:rPr lang="en-US" altLang="zh-CN" b="1" dirty="0">
                <a:solidFill>
                  <a:srgbClr val="00B0F0"/>
                </a:solidFill>
                <a:latin typeface="+mj-ea"/>
                <a:ea typeface="+mj-ea"/>
              </a:rPr>
              <a:t>010-51686724</a:t>
            </a:r>
            <a:endParaRPr lang="zh-CN" altLang="en-US" b="1" dirty="0">
              <a:solidFill>
                <a:srgbClr val="00B0F0"/>
              </a:solidFill>
              <a:latin typeface="+mj-ea"/>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MH_Number_2">
            <a:hlinkClick r:id="rId11" action="ppaction://hlinksldjump"/>
          </p:cNvPr>
          <p:cNvSpPr/>
          <p:nvPr>
            <p:custDataLst>
              <p:tags r:id="rId2"/>
            </p:custDataLst>
          </p:nvPr>
        </p:nvSpPr>
        <p:spPr>
          <a:xfrm>
            <a:off x="1708320" y="2837448"/>
            <a:ext cx="314479"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08000" anchor="ctr"/>
          <a:lstStyle/>
          <a:p>
            <a:pPr algn="ctr" eaLnBrk="1" fontAlgn="auto" hangingPunct="1">
              <a:spcBef>
                <a:spcPts val="0"/>
              </a:spcBef>
              <a:spcAft>
                <a:spcPts val="0"/>
              </a:spcAft>
              <a:defRPr/>
            </a:pPr>
            <a:r>
              <a:rPr lang="en-US" altLang="zh-CN"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1</a:t>
            </a:r>
            <a:endParaRPr lang="zh-CN" altLang="en-US"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MH_Entry_2">
            <a:hlinkClick r:id="rId11" action="ppaction://hlinksldjump"/>
          </p:cNvPr>
          <p:cNvSpPr/>
          <p:nvPr>
            <p:custDataLst>
              <p:tags r:id="rId3"/>
            </p:custDataLst>
          </p:nvPr>
        </p:nvSpPr>
        <p:spPr>
          <a:xfrm>
            <a:off x="2092439" y="2834308"/>
            <a:ext cx="3603924"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b="1" dirty="0">
                <a:solidFill>
                  <a:schemeClr val="tx1"/>
                </a:solidFill>
                <a:latin typeface="微软雅黑" panose="020B0503020204020204" pitchFamily="34" charset="-122"/>
                <a:ea typeface="微软雅黑" panose="020B0503020204020204" pitchFamily="34" charset="-122"/>
              </a:rPr>
              <a:t>本学期基本情况</a:t>
            </a:r>
          </a:p>
        </p:txBody>
      </p:sp>
      <p:sp>
        <p:nvSpPr>
          <p:cNvPr id="40" name="MH_Number_3">
            <a:hlinkClick r:id="rId12" action="ppaction://hlinksldjump"/>
          </p:cNvPr>
          <p:cNvSpPr/>
          <p:nvPr>
            <p:custDataLst>
              <p:tags r:id="rId4"/>
            </p:custDataLst>
          </p:nvPr>
        </p:nvSpPr>
        <p:spPr>
          <a:xfrm>
            <a:off x="1708320" y="3649183"/>
            <a:ext cx="314479"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08000" anchor="ctr"/>
          <a:lstStyle/>
          <a:p>
            <a:pPr algn="ctr" eaLnBrk="1" fontAlgn="auto" hangingPunct="1">
              <a:spcBef>
                <a:spcPts val="0"/>
              </a:spcBef>
              <a:spcAft>
                <a:spcPts val="0"/>
              </a:spcAft>
              <a:defRPr/>
            </a:pPr>
            <a:r>
              <a:rPr lang="en-US" altLang="zh-CN"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2</a:t>
            </a:r>
            <a:endParaRPr lang="zh-CN" altLang="en-US"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MH_Entry_3">
            <a:hlinkClick r:id="rId12" action="ppaction://hlinksldjump"/>
          </p:cNvPr>
          <p:cNvSpPr/>
          <p:nvPr>
            <p:custDataLst>
              <p:tags r:id="rId5"/>
            </p:custDataLst>
          </p:nvPr>
        </p:nvSpPr>
        <p:spPr>
          <a:xfrm>
            <a:off x="2022799" y="3629510"/>
            <a:ext cx="3603924"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b="1" dirty="0">
                <a:solidFill>
                  <a:schemeClr val="tx1"/>
                </a:solidFill>
                <a:latin typeface="微软雅黑" panose="020B0503020204020204" pitchFamily="34" charset="-122"/>
                <a:ea typeface="微软雅黑" panose="020B0503020204020204" pitchFamily="34" charset="-122"/>
              </a:rPr>
              <a:t>下学期毕业实习日程</a:t>
            </a:r>
          </a:p>
        </p:txBody>
      </p:sp>
      <p:sp>
        <p:nvSpPr>
          <p:cNvPr id="43" name="MH_Number_4">
            <a:hlinkClick r:id="rId13" action="ppaction://hlinksldjump"/>
          </p:cNvPr>
          <p:cNvSpPr/>
          <p:nvPr>
            <p:custDataLst>
              <p:tags r:id="rId6"/>
            </p:custDataLst>
          </p:nvPr>
        </p:nvSpPr>
        <p:spPr>
          <a:xfrm>
            <a:off x="1708320" y="4460917"/>
            <a:ext cx="314479"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08000" anchor="ctr"/>
          <a:lstStyle/>
          <a:p>
            <a:pPr algn="ctr" eaLnBrk="1" fontAlgn="auto" hangingPunct="1">
              <a:spcBef>
                <a:spcPts val="0"/>
              </a:spcBef>
              <a:spcAft>
                <a:spcPts val="0"/>
              </a:spcAft>
              <a:defRPr/>
            </a:pPr>
            <a:r>
              <a:rPr lang="en-US" altLang="zh-CN"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28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MH_Entry_4">
            <a:hlinkClick r:id="rId13" action="ppaction://hlinksldjump"/>
          </p:cNvPr>
          <p:cNvSpPr/>
          <p:nvPr>
            <p:custDataLst>
              <p:tags r:id="rId7"/>
            </p:custDataLst>
          </p:nvPr>
        </p:nvSpPr>
        <p:spPr>
          <a:xfrm>
            <a:off x="2092439" y="4460916"/>
            <a:ext cx="3603924"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b="1" dirty="0">
                <a:solidFill>
                  <a:schemeClr val="tx1"/>
                </a:solidFill>
                <a:latin typeface="微软雅黑" panose="020B0503020204020204" pitchFamily="34" charset="-122"/>
                <a:ea typeface="微软雅黑" panose="020B0503020204020204" pitchFamily="34" charset="-122"/>
              </a:rPr>
              <a:t>注意事项</a:t>
            </a:r>
          </a:p>
        </p:txBody>
      </p:sp>
      <p:sp>
        <p:nvSpPr>
          <p:cNvPr id="65" name="MH_Others_1"/>
          <p:cNvSpPr/>
          <p:nvPr>
            <p:custDataLst>
              <p:tags r:id="rId8"/>
            </p:custDataLst>
          </p:nvPr>
        </p:nvSpPr>
        <p:spPr>
          <a:xfrm>
            <a:off x="6770388" y="0"/>
            <a:ext cx="237361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a:solidFill>
                  <a:srgbClr val="FFFFFF"/>
                </a:solidFill>
                <a:latin typeface="微软雅黑" panose="020B0503020204020204" pitchFamily="34" charset="-122"/>
                <a:ea typeface="微软雅黑" panose="020B0503020204020204" pitchFamily="34" charset="-122"/>
              </a:rPr>
              <a:t>目</a:t>
            </a:r>
            <a:endParaRPr lang="en-US" altLang="zh-CN" sz="7200">
              <a:solidFill>
                <a:srgbClr val="FFFFFF"/>
              </a:solidFill>
              <a:latin typeface="微软雅黑" panose="020B0503020204020204" pitchFamily="34" charset="-122"/>
              <a:ea typeface="微软雅黑" panose="020B0503020204020204" pitchFamily="34" charset="-122"/>
            </a:endParaRPr>
          </a:p>
          <a:p>
            <a:pPr algn="ctr"/>
            <a:r>
              <a:rPr lang="zh-CN" altLang="en-US" sz="7200">
                <a:solidFill>
                  <a:srgbClr val="FFFFFF"/>
                </a:solidFill>
                <a:latin typeface="微软雅黑" panose="020B0503020204020204" pitchFamily="34" charset="-122"/>
                <a:ea typeface="微软雅黑" panose="020B0503020204020204" pitchFamily="34" charset="-122"/>
              </a:rPr>
              <a:t>录</a:t>
            </a:r>
          </a:p>
        </p:txBody>
      </p:sp>
      <p:sp>
        <p:nvSpPr>
          <p:cNvPr id="66" name="MH_Others_2"/>
          <p:cNvSpPr/>
          <p:nvPr>
            <p:custDataLst>
              <p:tags r:id="rId9"/>
            </p:custDataLst>
          </p:nvPr>
        </p:nvSpPr>
        <p:spPr>
          <a:xfrm>
            <a:off x="6616700" y="-14514"/>
            <a:ext cx="84048" cy="687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custDataLst>
      <p:tags r:id="rId1"/>
    </p:custDataLst>
    <p:extLst>
      <p:ext uri="{BB962C8B-B14F-4D97-AF65-F5344CB8AC3E}">
        <p14:creationId xmlns:p14="http://schemas.microsoft.com/office/powerpoint/2010/main" val="3940567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50791"/>
            <a:ext cx="8229600" cy="1066800"/>
          </a:xfrm>
        </p:spPr>
        <p:txBody>
          <a:bodyPr>
            <a:normAutofit/>
          </a:bodyPr>
          <a:lstStyle/>
          <a:p>
            <a:r>
              <a:rPr lang="zh-CN" altLang="en-US" dirty="0">
                <a:latin typeface="Adobe 黑体 Std R" pitchFamily="34" charset="-122"/>
                <a:ea typeface="Adobe 黑体 Std R" pitchFamily="34" charset="-122"/>
              </a:rPr>
              <a:t>本学期专科报告评审的基本情况</a:t>
            </a:r>
          </a:p>
        </p:txBody>
      </p:sp>
      <p:sp>
        <p:nvSpPr>
          <p:cNvPr id="3" name="内容占位符 2"/>
          <p:cNvSpPr>
            <a:spLocks noGrp="1"/>
          </p:cNvSpPr>
          <p:nvPr>
            <p:ph idx="1"/>
          </p:nvPr>
        </p:nvSpPr>
        <p:spPr>
          <a:xfrm>
            <a:off x="1187624" y="2492896"/>
            <a:ext cx="7344816" cy="3222104"/>
          </a:xfrm>
        </p:spPr>
        <p:txBody>
          <a:bodyPr>
            <a:normAutofit fontScale="55000" lnSpcReduction="20000"/>
          </a:bodyPr>
          <a:lstStyle/>
          <a:p>
            <a:pPr marL="0" indent="0">
              <a:spcBef>
                <a:spcPts val="1200"/>
              </a:spcBef>
              <a:buNone/>
            </a:pPr>
            <a:r>
              <a:rPr lang="zh-CN" altLang="en-US" sz="2800" dirty="0">
                <a:solidFill>
                  <a:schemeClr val="tx1">
                    <a:lumMod val="50000"/>
                  </a:schemeClr>
                </a:solidFill>
                <a:latin typeface="Adobe 黑体 Std R" pitchFamily="34" charset="-122"/>
                <a:ea typeface="Adobe 黑体 Std R" pitchFamily="34" charset="-122"/>
              </a:rPr>
              <a:t>本学期提交报告</a:t>
            </a:r>
            <a:r>
              <a:rPr lang="zh-CN" altLang="en-US" sz="2800" dirty="0" smtClean="0">
                <a:solidFill>
                  <a:schemeClr val="tx1">
                    <a:lumMod val="50000"/>
                  </a:schemeClr>
                </a:solidFill>
                <a:latin typeface="Adobe 黑体 Std R" pitchFamily="34" charset="-122"/>
                <a:ea typeface="Adobe 黑体 Std R" pitchFamily="34" charset="-122"/>
              </a:rPr>
              <a:t>总数</a:t>
            </a:r>
            <a:r>
              <a:rPr lang="en-US" altLang="zh-CN" dirty="0" smtClean="0">
                <a:solidFill>
                  <a:schemeClr val="tx1">
                    <a:lumMod val="50000"/>
                  </a:schemeClr>
                </a:solidFill>
                <a:latin typeface="Adobe 黑体 Std R" pitchFamily="34" charset="-122"/>
                <a:ea typeface="Adobe 黑体 Std R" pitchFamily="34" charset="-122"/>
              </a:rPr>
              <a:t>6602</a:t>
            </a:r>
            <a:r>
              <a:rPr sz="2800" dirty="0" smtClean="0">
                <a:solidFill>
                  <a:schemeClr val="tx1">
                    <a:lumMod val="50000"/>
                  </a:schemeClr>
                </a:solidFill>
                <a:latin typeface="Adobe 黑体 Std R" pitchFamily="34" charset="-122"/>
                <a:ea typeface="Adobe 黑体 Std R" pitchFamily="34" charset="-122"/>
              </a:rPr>
              <a:t>份</a:t>
            </a:r>
            <a:r>
              <a:rPr altLang="en-US" sz="2800" dirty="0">
                <a:solidFill>
                  <a:schemeClr val="tx1">
                    <a:lumMod val="50000"/>
                  </a:schemeClr>
                </a:solidFill>
                <a:latin typeface="Adobe 黑体 Std R" pitchFamily="34" charset="-122"/>
                <a:ea typeface="Adobe 黑体 Std R" pitchFamily="34" charset="-122"/>
              </a:rPr>
              <a:t>；</a:t>
            </a:r>
            <a:endParaRPr lang="en-US" altLang="en-US" sz="2800" dirty="0">
              <a:solidFill>
                <a:schemeClr val="tx1">
                  <a:lumMod val="50000"/>
                </a:schemeClr>
              </a:solidFill>
              <a:latin typeface="Adobe 黑体 Std R" pitchFamily="34" charset="-122"/>
              <a:ea typeface="Adobe 黑体 Std R" pitchFamily="34" charset="-122"/>
            </a:endParaRPr>
          </a:p>
          <a:p>
            <a:pPr marL="0" indent="0">
              <a:spcBef>
                <a:spcPts val="1200"/>
              </a:spcBef>
              <a:buNone/>
            </a:pPr>
            <a:endParaRPr lang="en-US" altLang="zh-CN" sz="1300" dirty="0">
              <a:solidFill>
                <a:schemeClr val="tx1">
                  <a:lumMod val="50000"/>
                </a:schemeClr>
              </a:solidFill>
              <a:latin typeface="Adobe 黑体 Std R" pitchFamily="34" charset="-122"/>
              <a:ea typeface="Adobe 黑体 Std R" pitchFamily="34" charset="-122"/>
            </a:endParaRPr>
          </a:p>
          <a:p>
            <a:pPr marL="0" indent="0">
              <a:spcBef>
                <a:spcPts val="1200"/>
              </a:spcBef>
              <a:buNone/>
            </a:pPr>
            <a:r>
              <a:rPr lang="zh-CN" altLang="en-US" sz="2800" dirty="0">
                <a:solidFill>
                  <a:schemeClr val="tx1">
                    <a:lumMod val="50000"/>
                  </a:schemeClr>
                </a:solidFill>
                <a:latin typeface="Adobe 黑体 Std R" pitchFamily="34" charset="-122"/>
                <a:ea typeface="Adobe 黑体 Std R" pitchFamily="34" charset="-122"/>
              </a:rPr>
              <a:t>抽查评审</a:t>
            </a:r>
            <a:r>
              <a:rPr lang="zh-CN" altLang="en-US" sz="2800" dirty="0" smtClean="0">
                <a:solidFill>
                  <a:schemeClr val="tx1">
                    <a:lumMod val="50000"/>
                  </a:schemeClr>
                </a:solidFill>
                <a:latin typeface="Adobe 黑体 Std R" pitchFamily="34" charset="-122"/>
                <a:ea typeface="Adobe 黑体 Std R" pitchFamily="34" charset="-122"/>
              </a:rPr>
              <a:t>报告</a:t>
            </a:r>
            <a:r>
              <a:rPr lang="en-US" altLang="zh-CN" dirty="0" smtClean="0">
                <a:solidFill>
                  <a:schemeClr val="tx1">
                    <a:lumMod val="50000"/>
                  </a:schemeClr>
                </a:solidFill>
                <a:latin typeface="Adobe 黑体 Std R" pitchFamily="34" charset="-122"/>
                <a:ea typeface="Adobe 黑体 Std R" pitchFamily="34" charset="-122"/>
              </a:rPr>
              <a:t>3204</a:t>
            </a:r>
            <a:r>
              <a:rPr lang="zh-CN" altLang="en-US" sz="2800" dirty="0" smtClean="0">
                <a:solidFill>
                  <a:schemeClr val="tx1">
                    <a:lumMod val="50000"/>
                  </a:schemeClr>
                </a:solidFill>
                <a:latin typeface="Adobe 黑体 Std R" pitchFamily="34" charset="-122"/>
                <a:ea typeface="Adobe 黑体 Std R" pitchFamily="34" charset="-122"/>
              </a:rPr>
              <a:t>份</a:t>
            </a:r>
            <a:r>
              <a:rPr altLang="en-US" sz="2800" dirty="0">
                <a:solidFill>
                  <a:schemeClr val="tx1">
                    <a:lumMod val="50000"/>
                  </a:schemeClr>
                </a:solidFill>
                <a:latin typeface="Adobe 黑体 Std R" pitchFamily="34" charset="-122"/>
                <a:ea typeface="Adobe 黑体 Std R" pitchFamily="34" charset="-122"/>
              </a:rPr>
              <a:t>；</a:t>
            </a:r>
            <a:endParaRPr lang="en-US" altLang="en-US" sz="2800" dirty="0">
              <a:solidFill>
                <a:schemeClr val="tx1">
                  <a:lumMod val="50000"/>
                </a:schemeClr>
              </a:solidFill>
              <a:latin typeface="Adobe 黑体 Std R" pitchFamily="34" charset="-122"/>
              <a:ea typeface="Adobe 黑体 Std R" pitchFamily="34" charset="-122"/>
            </a:endParaRPr>
          </a:p>
          <a:p>
            <a:pPr marL="0" indent="0">
              <a:spcBef>
                <a:spcPts val="1200"/>
              </a:spcBef>
              <a:buNone/>
            </a:pPr>
            <a:endParaRPr lang="en-US" altLang="en-US" sz="900" dirty="0">
              <a:solidFill>
                <a:schemeClr val="tx1">
                  <a:lumMod val="50000"/>
                </a:schemeClr>
              </a:solidFill>
              <a:latin typeface="Adobe 黑体 Std R" pitchFamily="34" charset="-122"/>
              <a:ea typeface="Adobe 黑体 Std R" pitchFamily="34" charset="-122"/>
            </a:endParaRPr>
          </a:p>
          <a:p>
            <a:pPr marL="0" indent="0">
              <a:spcBef>
                <a:spcPts val="1200"/>
              </a:spcBef>
              <a:buNone/>
            </a:pPr>
            <a:r>
              <a:rPr lang="zh-CN" altLang="en-US" sz="2800" dirty="0">
                <a:solidFill>
                  <a:schemeClr val="tx1">
                    <a:lumMod val="50000"/>
                  </a:schemeClr>
                </a:solidFill>
                <a:latin typeface="Adobe 黑体 Std R" pitchFamily="34" charset="-122"/>
                <a:ea typeface="Adobe 黑体 Std R" pitchFamily="34" charset="-122"/>
              </a:rPr>
              <a:t>评审为不合格的报告</a:t>
            </a:r>
            <a:r>
              <a:rPr lang="zh-CN" altLang="en-US" sz="2800" dirty="0" smtClean="0">
                <a:solidFill>
                  <a:schemeClr val="tx1">
                    <a:lumMod val="50000"/>
                  </a:schemeClr>
                </a:solidFill>
                <a:latin typeface="Adobe 黑体 Std R" pitchFamily="34" charset="-122"/>
                <a:ea typeface="Adobe 黑体 Std R" pitchFamily="34" charset="-122"/>
              </a:rPr>
              <a:t>共计</a:t>
            </a:r>
            <a:r>
              <a:rPr lang="en-US" altLang="zh-CN" sz="2800" dirty="0" smtClean="0">
                <a:solidFill>
                  <a:schemeClr val="tx1">
                    <a:lumMod val="50000"/>
                  </a:schemeClr>
                </a:solidFill>
                <a:latin typeface="Adobe 黑体 Std R" pitchFamily="34" charset="-122"/>
                <a:ea typeface="Adobe 黑体 Std R" pitchFamily="34" charset="-122"/>
              </a:rPr>
              <a:t>411</a:t>
            </a:r>
            <a:r>
              <a:rPr lang="zh-CN" altLang="en-US" sz="2800" dirty="0" smtClean="0">
                <a:solidFill>
                  <a:schemeClr val="tx1">
                    <a:lumMod val="50000"/>
                  </a:schemeClr>
                </a:solidFill>
                <a:latin typeface="Adobe 黑体 Std R" pitchFamily="34" charset="-122"/>
                <a:ea typeface="Adobe 黑体 Std R" pitchFamily="34" charset="-122"/>
              </a:rPr>
              <a:t>份</a:t>
            </a:r>
            <a:r>
              <a:rPr altLang="en-US" sz="2800" dirty="0">
                <a:solidFill>
                  <a:schemeClr val="tx1">
                    <a:lumMod val="50000"/>
                  </a:schemeClr>
                </a:solidFill>
                <a:latin typeface="Adobe 黑体 Std R" pitchFamily="34" charset="-122"/>
                <a:ea typeface="Adobe 黑体 Std R" pitchFamily="34" charset="-122"/>
              </a:rPr>
              <a:t>；</a:t>
            </a:r>
            <a:endParaRPr lang="en-US" altLang="en-US" sz="2800" dirty="0">
              <a:solidFill>
                <a:schemeClr val="tx1">
                  <a:lumMod val="50000"/>
                </a:schemeClr>
              </a:solidFill>
              <a:latin typeface="Adobe 黑体 Std R" pitchFamily="34" charset="-122"/>
              <a:ea typeface="Adobe 黑体 Std R" pitchFamily="34" charset="-122"/>
            </a:endParaRPr>
          </a:p>
          <a:p>
            <a:pPr marL="0" indent="0">
              <a:spcBef>
                <a:spcPts val="1200"/>
              </a:spcBef>
              <a:buNone/>
            </a:pPr>
            <a:endParaRPr lang="en-US" altLang="en-US" sz="700" dirty="0">
              <a:solidFill>
                <a:schemeClr val="tx1">
                  <a:lumMod val="50000"/>
                </a:schemeClr>
              </a:solidFill>
              <a:latin typeface="Adobe 黑体 Std R" pitchFamily="34" charset="-122"/>
              <a:ea typeface="Adobe 黑体 Std R" pitchFamily="34" charset="-122"/>
            </a:endParaRPr>
          </a:p>
          <a:p>
            <a:pPr marL="0" indent="0">
              <a:spcBef>
                <a:spcPts val="1200"/>
              </a:spcBef>
              <a:buNone/>
            </a:pPr>
            <a:r>
              <a:rPr altLang="en-US" sz="2800" dirty="0" smtClean="0">
                <a:solidFill>
                  <a:schemeClr val="tx1">
                    <a:lumMod val="50000"/>
                  </a:schemeClr>
                </a:solidFill>
                <a:latin typeface="Adobe 黑体 Std R" pitchFamily="34" charset="-122"/>
                <a:ea typeface="Adobe 黑体 Std R" pitchFamily="34" charset="-122"/>
              </a:rPr>
              <a:t>修改合格</a:t>
            </a:r>
            <a:r>
              <a:rPr lang="en-US" altLang="en-US" dirty="0" smtClean="0">
                <a:solidFill>
                  <a:schemeClr val="tx1">
                    <a:lumMod val="50000"/>
                  </a:schemeClr>
                </a:solidFill>
                <a:latin typeface="Adobe 黑体 Std R" pitchFamily="34" charset="-122"/>
                <a:ea typeface="Adobe 黑体 Std R" pitchFamily="34" charset="-122"/>
              </a:rPr>
              <a:t>27</a:t>
            </a:r>
            <a:r>
              <a:rPr sz="2800" dirty="0" smtClean="0">
                <a:solidFill>
                  <a:schemeClr val="tx1">
                    <a:lumMod val="50000"/>
                  </a:schemeClr>
                </a:solidFill>
                <a:latin typeface="Adobe 黑体 Std R" pitchFamily="34" charset="-122"/>
                <a:ea typeface="Adobe 黑体 Std R" pitchFamily="34" charset="-122"/>
              </a:rPr>
              <a:t>份</a:t>
            </a:r>
            <a:endParaRPr lang="en-US" sz="2800" dirty="0">
              <a:solidFill>
                <a:schemeClr val="tx1">
                  <a:lumMod val="50000"/>
                </a:schemeClr>
              </a:solidFill>
              <a:latin typeface="Adobe 黑体 Std R" pitchFamily="34" charset="-122"/>
              <a:ea typeface="Adobe 黑体 Std R" pitchFamily="34" charset="-122"/>
            </a:endParaRPr>
          </a:p>
          <a:p>
            <a:pPr marL="0" indent="0">
              <a:spcBef>
                <a:spcPts val="1200"/>
              </a:spcBef>
              <a:buNone/>
            </a:pPr>
            <a:endParaRPr lang="en-US" altLang="en-US" sz="1300" dirty="0">
              <a:solidFill>
                <a:schemeClr val="tx1">
                  <a:lumMod val="50000"/>
                </a:schemeClr>
              </a:solidFill>
              <a:latin typeface="Adobe 黑体 Std R" pitchFamily="34" charset="-122"/>
              <a:ea typeface="Adobe 黑体 Std R" pitchFamily="34" charset="-122"/>
            </a:endParaRPr>
          </a:p>
          <a:p>
            <a:pPr marL="0" indent="0">
              <a:spcBef>
                <a:spcPts val="1200"/>
              </a:spcBef>
              <a:buNone/>
            </a:pPr>
            <a:r>
              <a:rPr altLang="en-US" sz="2800" dirty="0" smtClean="0">
                <a:solidFill>
                  <a:schemeClr val="tx1">
                    <a:lumMod val="50000"/>
                  </a:schemeClr>
                </a:solidFill>
                <a:latin typeface="Adobe 黑体 Std R" pitchFamily="34" charset="-122"/>
                <a:ea typeface="Adobe 黑体 Std R" pitchFamily="34" charset="-122"/>
              </a:rPr>
              <a:t>合格率</a:t>
            </a:r>
            <a:r>
              <a:rPr lang="en-US" altLang="zh-CN" dirty="0" smtClean="0">
                <a:solidFill>
                  <a:schemeClr val="tx1">
                    <a:lumMod val="50000"/>
                  </a:schemeClr>
                </a:solidFill>
                <a:latin typeface="Adobe 黑体 Std R" pitchFamily="34" charset="-122"/>
                <a:ea typeface="Adobe 黑体 Std R" pitchFamily="34" charset="-122"/>
              </a:rPr>
              <a:t>94</a:t>
            </a:r>
            <a:r>
              <a:rPr lang="en-US" altLang="zh-CN" sz="2800" dirty="0" smtClean="0">
                <a:solidFill>
                  <a:schemeClr val="tx1">
                    <a:lumMod val="50000"/>
                  </a:schemeClr>
                </a:solidFill>
                <a:latin typeface="Adobe 黑体 Std R" pitchFamily="34" charset="-122"/>
                <a:ea typeface="Adobe 黑体 Std R" pitchFamily="34" charset="-122"/>
              </a:rPr>
              <a:t>%</a:t>
            </a:r>
            <a:r>
              <a:rPr sz="2800" dirty="0" smtClean="0">
                <a:solidFill>
                  <a:schemeClr val="tx1">
                    <a:lumMod val="50000"/>
                  </a:schemeClr>
                </a:solidFill>
                <a:latin typeface="Adobe 黑体 Std R" pitchFamily="34" charset="-122"/>
                <a:ea typeface="Adobe 黑体 Std R" pitchFamily="34" charset="-122"/>
              </a:rPr>
              <a:t>。</a:t>
            </a:r>
            <a:endParaRPr lang="en-US" sz="2800" dirty="0" smtClean="0">
              <a:solidFill>
                <a:schemeClr val="tx1">
                  <a:lumMod val="50000"/>
                </a:schemeClr>
              </a:solidFill>
              <a:latin typeface="Adobe 黑体 Std R" pitchFamily="34" charset="-122"/>
              <a:ea typeface="Adobe 黑体 Std R" pitchFamily="34" charset="-122"/>
            </a:endParaRPr>
          </a:p>
          <a:p>
            <a:pPr marL="0" indent="0">
              <a:spcBef>
                <a:spcPts val="1200"/>
              </a:spcBef>
              <a:buNone/>
            </a:pPr>
            <a:endParaRPr lang="en-US" altLang="zh-CN" dirty="0" smtClean="0">
              <a:solidFill>
                <a:schemeClr val="tx1">
                  <a:lumMod val="50000"/>
                </a:schemeClr>
              </a:solidFill>
              <a:latin typeface="Adobe 黑体 Std R" pitchFamily="34" charset="-122"/>
              <a:ea typeface="Adobe 黑体 Std R" pitchFamily="34" charset="-122"/>
            </a:endParaRPr>
          </a:p>
          <a:p>
            <a:pPr marL="0" indent="0">
              <a:spcBef>
                <a:spcPts val="1200"/>
              </a:spcBef>
              <a:buNone/>
            </a:pPr>
            <a:r>
              <a:rPr lang="zh-CN" altLang="en-US" sz="2800" dirty="0" smtClean="0">
                <a:solidFill>
                  <a:schemeClr val="tx1">
                    <a:lumMod val="50000"/>
                  </a:schemeClr>
                </a:solidFill>
                <a:latin typeface="Adobe 黑体 Std R" pitchFamily="34" charset="-122"/>
                <a:ea typeface="Adobe 黑体 Std R" pitchFamily="34" charset="-122"/>
              </a:rPr>
              <a:t>今后对抽审合格率高的学习中心，会根据情况减少对该中心的抽审力度</a:t>
            </a:r>
            <a:endParaRPr lang="zh-CN" altLang="en-US" sz="2800" dirty="0">
              <a:solidFill>
                <a:schemeClr val="tx1">
                  <a:lumMod val="50000"/>
                </a:schemeClr>
              </a:solidFill>
              <a:latin typeface="Adobe 黑体 Std R" pitchFamily="34" charset="-122"/>
              <a:ea typeface="Adobe 黑体 Std R" pitchFamily="34" charset="-122"/>
            </a:endParaRPr>
          </a:p>
        </p:txBody>
      </p:sp>
      <p:sp>
        <p:nvSpPr>
          <p:cNvPr id="5" name="MH_Number_2">
            <a:hlinkClick r:id="rId5" action="ppaction://hlinksldjump"/>
            <a:extLst>
              <a:ext uri="{FF2B5EF4-FFF2-40B4-BE49-F238E27FC236}">
                <a16:creationId xmlns:a16="http://schemas.microsoft.com/office/drawing/2014/main" id="{FB1A4561-4F30-4460-9E0E-034A5E53B92E}"/>
              </a:ext>
            </a:extLst>
          </p:cNvPr>
          <p:cNvSpPr/>
          <p:nvPr>
            <p:custDataLst>
              <p:tags r:id="rId1"/>
            </p:custDataLst>
          </p:nvPr>
        </p:nvSpPr>
        <p:spPr>
          <a:xfrm>
            <a:off x="5560767" y="102268"/>
            <a:ext cx="245075"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08000" anchor="ctr"/>
          <a:lstStyle/>
          <a:p>
            <a:pPr algn="ctr" eaLnBrk="1" fontAlgn="auto" hangingPunct="1">
              <a:spcBef>
                <a:spcPts val="0"/>
              </a:spcBef>
              <a:spcAft>
                <a:spcPts val="0"/>
              </a:spcAft>
              <a:defRPr/>
            </a:pPr>
            <a:r>
              <a:rPr lang="en-US" altLang="zh-CN" sz="2800" b="1" kern="0" dirty="0">
                <a:latin typeface="微软雅黑" panose="020B0503020204020204" pitchFamily="34" charset="-122"/>
                <a:ea typeface="微软雅黑" panose="020B0503020204020204" pitchFamily="34" charset="-122"/>
                <a:cs typeface="Arial" panose="020B0604020202020204" pitchFamily="34" charset="0"/>
              </a:rPr>
              <a:t>1</a:t>
            </a:r>
            <a:endParaRPr lang="zh-CN" altLang="en-US" sz="2800" b="1" kern="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6" name="MH_Entry_2">
            <a:hlinkClick r:id="rId5" action="ppaction://hlinksldjump"/>
            <a:extLst>
              <a:ext uri="{FF2B5EF4-FFF2-40B4-BE49-F238E27FC236}">
                <a16:creationId xmlns:a16="http://schemas.microsoft.com/office/drawing/2014/main" id="{B83884CB-7611-487A-BC7A-3311C9EAE559}"/>
              </a:ext>
            </a:extLst>
          </p:cNvPr>
          <p:cNvSpPr/>
          <p:nvPr>
            <p:custDataLst>
              <p:tags r:id="rId2"/>
            </p:custDataLst>
          </p:nvPr>
        </p:nvSpPr>
        <p:spPr>
          <a:xfrm>
            <a:off x="5944886" y="99128"/>
            <a:ext cx="2808550"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b="1" dirty="0">
                <a:solidFill>
                  <a:schemeClr val="tx1"/>
                </a:solidFill>
                <a:latin typeface="微软雅黑" panose="020B0503020204020204" pitchFamily="34" charset="-122"/>
                <a:ea typeface="微软雅黑" panose="020B0503020204020204" pitchFamily="34" charset="-122"/>
              </a:rPr>
              <a:t>本学期基本情况</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476672"/>
            <a:ext cx="8229600" cy="1066800"/>
          </a:xfrm>
        </p:spPr>
        <p:txBody>
          <a:bodyPr>
            <a:normAutofit/>
          </a:bodyPr>
          <a:lstStyle/>
          <a:p>
            <a:r>
              <a:rPr lang="zh-CN" altLang="en-US" sz="2400" dirty="0">
                <a:latin typeface="Adobe 黑体 Std R" pitchFamily="34" charset="-122"/>
                <a:ea typeface="Adobe 黑体 Std R" pitchFamily="34" charset="-122"/>
              </a:rPr>
              <a:t>本学期发现的问题</a:t>
            </a:r>
          </a:p>
        </p:txBody>
      </p:sp>
      <p:sp>
        <p:nvSpPr>
          <p:cNvPr id="3" name="内容占位符 2"/>
          <p:cNvSpPr>
            <a:spLocks noGrp="1"/>
          </p:cNvSpPr>
          <p:nvPr>
            <p:ph idx="1"/>
          </p:nvPr>
        </p:nvSpPr>
        <p:spPr>
          <a:xfrm>
            <a:off x="0" y="1268760"/>
            <a:ext cx="9252520" cy="5488070"/>
          </a:xfrm>
        </p:spPr>
        <p:txBody>
          <a:bodyPr>
            <a:normAutofit/>
          </a:bodyPr>
          <a:lstStyle/>
          <a:p>
            <a:pPr>
              <a:spcBef>
                <a:spcPts val="1200"/>
              </a:spcBef>
              <a:buNone/>
            </a:pPr>
            <a:r>
              <a:rPr lang="en-US" altLang="zh-CN" sz="2000" dirty="0">
                <a:solidFill>
                  <a:schemeClr val="tx1">
                    <a:lumMod val="50000"/>
                  </a:schemeClr>
                </a:solidFill>
                <a:latin typeface="+mj-ea"/>
              </a:rPr>
              <a:t>1.</a:t>
            </a:r>
            <a:r>
              <a:rPr lang="zh-CN" altLang="en-US" sz="2000" b="1" dirty="0">
                <a:solidFill>
                  <a:schemeClr val="tx1">
                    <a:lumMod val="75000"/>
                    <a:lumOff val="25000"/>
                  </a:schemeClr>
                </a:solidFill>
                <a:latin typeface="+mj-ea"/>
              </a:rPr>
              <a:t>学习中心的问题</a:t>
            </a:r>
            <a:endParaRPr lang="en-US" altLang="zh-CN" sz="2000" b="1" dirty="0">
              <a:solidFill>
                <a:schemeClr val="tx1">
                  <a:lumMod val="75000"/>
                  <a:lumOff val="25000"/>
                </a:schemeClr>
              </a:solidFill>
              <a:latin typeface="+mj-ea"/>
            </a:endParaRPr>
          </a:p>
          <a:p>
            <a:pPr>
              <a:spcBef>
                <a:spcPts val="1200"/>
              </a:spcBef>
            </a:pPr>
            <a:r>
              <a:rPr lang="zh-CN" altLang="en-US" sz="1400" b="1" dirty="0" smtClean="0">
                <a:solidFill>
                  <a:schemeClr val="tx1">
                    <a:lumMod val="75000"/>
                    <a:lumOff val="25000"/>
                  </a:schemeClr>
                </a:solidFill>
                <a:latin typeface="+mj-ea"/>
              </a:rPr>
              <a:t>上报成绩时只</a:t>
            </a:r>
            <a:r>
              <a:rPr lang="zh-CN" altLang="en-US" sz="1400" b="1" dirty="0">
                <a:solidFill>
                  <a:schemeClr val="tx1">
                    <a:lumMod val="75000"/>
                    <a:lumOff val="25000"/>
                  </a:schemeClr>
                </a:solidFill>
                <a:latin typeface="+mj-ea"/>
              </a:rPr>
              <a:t>提交了学生报告，未提交成绩单，评审不合格修改后再次补报，没有成绩单</a:t>
            </a:r>
            <a:r>
              <a:rPr lang="zh-CN" altLang="en-US" sz="1400" b="1" dirty="0">
                <a:solidFill>
                  <a:srgbClr val="C00000"/>
                </a:solidFill>
                <a:latin typeface="+mj-ea"/>
              </a:rPr>
              <a:t>（要求：成绩单  与报告要同时打包在一个文件夹中，成绩单和上报的学生报告人数及名字要一一对应）</a:t>
            </a:r>
            <a:endParaRPr lang="en-US" altLang="zh-CN" sz="1400" b="1" dirty="0">
              <a:solidFill>
                <a:srgbClr val="C00000"/>
              </a:solidFill>
              <a:latin typeface="+mj-ea"/>
            </a:endParaRPr>
          </a:p>
          <a:p>
            <a:pPr>
              <a:spcBef>
                <a:spcPts val="1200"/>
              </a:spcBef>
            </a:pPr>
            <a:r>
              <a:rPr lang="zh-CN" altLang="en-US" sz="1400" b="1" dirty="0" smtClean="0">
                <a:solidFill>
                  <a:schemeClr val="tx1">
                    <a:lumMod val="75000"/>
                    <a:lumOff val="25000"/>
                  </a:schemeClr>
                </a:solidFill>
                <a:latin typeface="+mj-ea"/>
              </a:rPr>
              <a:t>同一</a:t>
            </a:r>
            <a:r>
              <a:rPr lang="zh-CN" altLang="en-US" sz="1400" b="1" smtClean="0">
                <a:solidFill>
                  <a:schemeClr val="tx1">
                    <a:lumMod val="75000"/>
                    <a:lumOff val="25000"/>
                  </a:schemeClr>
                </a:solidFill>
                <a:latin typeface="+mj-ea"/>
              </a:rPr>
              <a:t>份成绩单重复</a:t>
            </a:r>
            <a:r>
              <a:rPr lang="zh-CN" altLang="en-US" sz="1400" b="1" dirty="0">
                <a:solidFill>
                  <a:schemeClr val="tx1">
                    <a:lumMod val="75000"/>
                    <a:lumOff val="25000"/>
                  </a:schemeClr>
                </a:solidFill>
                <a:latin typeface="+mj-ea"/>
              </a:rPr>
              <a:t>发送到我</a:t>
            </a:r>
            <a:r>
              <a:rPr lang="zh-CN" altLang="en-US" sz="1400" b="1" dirty="0" smtClean="0">
                <a:solidFill>
                  <a:schemeClr val="tx1">
                    <a:lumMod val="75000"/>
                    <a:lumOff val="25000"/>
                  </a:schemeClr>
                </a:solidFill>
                <a:latin typeface="+mj-ea"/>
              </a:rPr>
              <a:t>所有给</a:t>
            </a:r>
            <a:r>
              <a:rPr lang="zh-CN" altLang="en-US" sz="1400" b="1" dirty="0">
                <a:solidFill>
                  <a:schemeClr val="tx1">
                    <a:lumMod val="75000"/>
                    <a:lumOff val="25000"/>
                  </a:schemeClr>
                </a:solidFill>
                <a:latin typeface="+mj-ea"/>
              </a:rPr>
              <a:t>出的不同接收方式里</a:t>
            </a:r>
            <a:r>
              <a:rPr lang="zh-CN" altLang="en-US" sz="1400" b="1" dirty="0">
                <a:solidFill>
                  <a:srgbClr val="C00000"/>
                </a:solidFill>
                <a:latin typeface="+mj-ea"/>
              </a:rPr>
              <a:t>（上报成绩只发一次即可）</a:t>
            </a:r>
            <a:endParaRPr lang="en-US" altLang="zh-CN" sz="1400" b="1" dirty="0">
              <a:solidFill>
                <a:srgbClr val="C00000"/>
              </a:solidFill>
              <a:latin typeface="+mj-ea"/>
            </a:endParaRPr>
          </a:p>
          <a:p>
            <a:pPr>
              <a:spcBef>
                <a:spcPts val="1200"/>
              </a:spcBef>
            </a:pPr>
            <a:r>
              <a:rPr lang="zh-CN" altLang="en-US" sz="1400" b="1" dirty="0" smtClean="0">
                <a:solidFill>
                  <a:schemeClr val="tx1">
                    <a:lumMod val="75000"/>
                    <a:lumOff val="25000"/>
                  </a:schemeClr>
                </a:solidFill>
                <a:latin typeface="+mj-ea"/>
              </a:rPr>
              <a:t>未及</a:t>
            </a:r>
            <a:r>
              <a:rPr lang="zh-CN" altLang="en-US" sz="1400" b="1" dirty="0">
                <a:solidFill>
                  <a:schemeClr val="tx1">
                    <a:lumMod val="75000"/>
                    <a:lumOff val="25000"/>
                  </a:schemeClr>
                </a:solidFill>
                <a:latin typeface="+mj-ea"/>
              </a:rPr>
              <a:t>时核对查看我发到教学工作群里上报人数和合格人数统计表，有出入未及时反馈</a:t>
            </a:r>
            <a:r>
              <a:rPr lang="zh-CN" altLang="en-US" sz="1400" b="1" dirty="0">
                <a:solidFill>
                  <a:srgbClr val="C00000"/>
                </a:solidFill>
                <a:latin typeface="+mj-ea"/>
              </a:rPr>
              <a:t>（要求：及时反馈</a:t>
            </a:r>
            <a:r>
              <a:rPr lang="zh-CN" altLang="en-US" sz="1400" b="1" dirty="0">
                <a:solidFill>
                  <a:srgbClr val="C00000"/>
                </a:solidFill>
                <a:latin typeface="+mj-ea"/>
              </a:rPr>
              <a:t>）</a:t>
            </a:r>
            <a:endParaRPr lang="en-US" altLang="zh-CN" sz="1400" b="1" dirty="0">
              <a:solidFill>
                <a:srgbClr val="C00000"/>
              </a:solidFill>
              <a:latin typeface="+mj-ea"/>
            </a:endParaRPr>
          </a:p>
          <a:p>
            <a:pPr>
              <a:spcBef>
                <a:spcPts val="1200"/>
              </a:spcBef>
            </a:pPr>
            <a:r>
              <a:rPr lang="en-US" altLang="zh-CN" sz="1400" b="1" dirty="0" smtClean="0">
                <a:solidFill>
                  <a:schemeClr val="tx1">
                    <a:lumMod val="75000"/>
                    <a:lumOff val="25000"/>
                  </a:schemeClr>
                </a:solidFill>
                <a:latin typeface="+mj-ea"/>
              </a:rPr>
              <a:t> </a:t>
            </a:r>
            <a:r>
              <a:rPr lang="zh-CN" altLang="en-US" sz="1400" b="1" dirty="0">
                <a:solidFill>
                  <a:schemeClr val="tx1">
                    <a:lumMod val="75000"/>
                    <a:lumOff val="25000"/>
                  </a:schemeClr>
                </a:solidFill>
                <a:latin typeface="+mj-ea"/>
              </a:rPr>
              <a:t>成绩单提交有效名单和成绩 </a:t>
            </a:r>
            <a:r>
              <a:rPr lang="zh-CN" altLang="en-US" sz="1400" b="1" dirty="0">
                <a:solidFill>
                  <a:srgbClr val="C00000"/>
                </a:solidFill>
                <a:latin typeface="+mj-ea"/>
              </a:rPr>
              <a:t>（</a:t>
            </a:r>
            <a:r>
              <a:rPr lang="zh-CN" altLang="en-US" sz="1400" b="1" dirty="0">
                <a:solidFill>
                  <a:srgbClr val="C00000"/>
                </a:solidFill>
                <a:latin typeface="+mj-ea"/>
              </a:rPr>
              <a:t>要求：退学和不合格成绩的请从表中删除）</a:t>
            </a:r>
            <a:endParaRPr lang="en-US" altLang="zh-CN" sz="1400" b="1" dirty="0">
              <a:solidFill>
                <a:srgbClr val="C00000"/>
              </a:solidFill>
              <a:latin typeface="+mj-ea"/>
            </a:endParaRPr>
          </a:p>
          <a:p>
            <a:pPr>
              <a:spcBef>
                <a:spcPts val="1200"/>
              </a:spcBef>
            </a:pPr>
            <a:r>
              <a:rPr lang="zh-CN" altLang="en-US" sz="1400" b="1" dirty="0">
                <a:solidFill>
                  <a:schemeClr val="tx1">
                    <a:lumMod val="75000"/>
                    <a:lumOff val="25000"/>
                  </a:schemeClr>
                </a:solidFill>
                <a:latin typeface="+mj-ea"/>
              </a:rPr>
              <a:t>上报</a:t>
            </a:r>
            <a:r>
              <a:rPr lang="zh-CN" altLang="en-US" sz="1400" b="1" dirty="0">
                <a:solidFill>
                  <a:schemeClr val="tx1">
                    <a:lumMod val="75000"/>
                    <a:lumOff val="25000"/>
                  </a:schemeClr>
                </a:solidFill>
                <a:latin typeface="+mj-ea"/>
              </a:rPr>
              <a:t>成绩单和</a:t>
            </a:r>
            <a:r>
              <a:rPr lang="zh-CN" altLang="en-US" sz="1400" b="1" dirty="0" smtClean="0">
                <a:solidFill>
                  <a:schemeClr val="tx1">
                    <a:lumMod val="75000"/>
                    <a:lumOff val="25000"/>
                  </a:schemeClr>
                </a:solidFill>
                <a:latin typeface="+mj-ea"/>
              </a:rPr>
              <a:t>毕业上报过程资料混</a:t>
            </a:r>
            <a:r>
              <a:rPr lang="zh-CN" altLang="en-US" sz="1400" b="1" dirty="0">
                <a:solidFill>
                  <a:schemeClr val="tx1">
                    <a:lumMod val="75000"/>
                    <a:lumOff val="25000"/>
                  </a:schemeClr>
                </a:solidFill>
                <a:latin typeface="+mj-ea"/>
              </a:rPr>
              <a:t>在一个文件中 </a:t>
            </a:r>
            <a:r>
              <a:rPr lang="zh-CN" altLang="en-US" sz="1400" b="1" dirty="0">
                <a:solidFill>
                  <a:srgbClr val="C00000"/>
                </a:solidFill>
                <a:latin typeface="+mj-ea"/>
              </a:rPr>
              <a:t>（要求：在一个邮件中作为两个附件发送）</a:t>
            </a:r>
            <a:endParaRPr lang="en-US" altLang="zh-CN" sz="1400" b="1" dirty="0">
              <a:solidFill>
                <a:srgbClr val="C00000"/>
              </a:solidFill>
              <a:latin typeface="+mj-ea"/>
            </a:endParaRPr>
          </a:p>
          <a:p>
            <a:pPr>
              <a:spcBef>
                <a:spcPts val="1200"/>
              </a:spcBef>
            </a:pPr>
            <a:r>
              <a:rPr lang="zh-CN" altLang="en-US" sz="1400" b="1" dirty="0">
                <a:solidFill>
                  <a:schemeClr val="tx1">
                    <a:lumMod val="75000"/>
                    <a:lumOff val="25000"/>
                  </a:schemeClr>
                </a:solidFill>
                <a:latin typeface="+mj-ea"/>
              </a:rPr>
              <a:t>报告</a:t>
            </a:r>
            <a:r>
              <a:rPr lang="zh-CN" altLang="en-US" sz="1400" b="1" dirty="0">
                <a:solidFill>
                  <a:schemeClr val="tx1">
                    <a:lumMod val="75000"/>
                    <a:lumOff val="25000"/>
                  </a:schemeClr>
                </a:solidFill>
                <a:latin typeface="+mj-ea"/>
              </a:rPr>
              <a:t>没有按专业打包并标明人数</a:t>
            </a:r>
            <a:r>
              <a:rPr lang="zh-CN" altLang="en-US" sz="1400" b="1" dirty="0">
                <a:solidFill>
                  <a:srgbClr val="C00000"/>
                </a:solidFill>
                <a:latin typeface="+mj-ea"/>
              </a:rPr>
              <a:t>（要求：文件名中标有学习中心名称、专业名称、人数  ）</a:t>
            </a:r>
            <a:endParaRPr lang="en-US" altLang="zh-CN" sz="1400" b="1" dirty="0">
              <a:solidFill>
                <a:srgbClr val="C00000"/>
              </a:solidFill>
              <a:latin typeface="+mj-ea"/>
            </a:endParaRPr>
          </a:p>
          <a:p>
            <a:pPr>
              <a:spcBef>
                <a:spcPts val="1200"/>
              </a:spcBef>
            </a:pPr>
            <a:r>
              <a:rPr lang="zh-CN" altLang="en-US" sz="1400" b="1" dirty="0">
                <a:solidFill>
                  <a:schemeClr val="tx1">
                    <a:lumMod val="75000"/>
                    <a:lumOff val="25000"/>
                  </a:schemeClr>
                </a:solidFill>
                <a:latin typeface="+mj-ea"/>
              </a:rPr>
              <a:t>报告</a:t>
            </a:r>
            <a:r>
              <a:rPr lang="zh-CN" altLang="en-US" sz="1400" b="1" dirty="0">
                <a:solidFill>
                  <a:schemeClr val="tx1">
                    <a:lumMod val="75000"/>
                    <a:lumOff val="25000"/>
                  </a:schemeClr>
                </a:solidFill>
                <a:latin typeface="+mj-ea"/>
              </a:rPr>
              <a:t>迟交，造成统计时间延后。不合格的学生没有时间修改毕业报告。</a:t>
            </a:r>
            <a:r>
              <a:rPr lang="zh-CN" altLang="en-US" sz="1400" b="1" dirty="0">
                <a:solidFill>
                  <a:srgbClr val="C00000"/>
                </a:solidFill>
                <a:latin typeface="+mj-ea"/>
              </a:rPr>
              <a:t>（要求：学习中心及时严格按照时间提交报告）</a:t>
            </a:r>
            <a:endParaRPr lang="en-US" altLang="zh-CN" sz="1400" b="1" dirty="0">
              <a:solidFill>
                <a:srgbClr val="C00000"/>
              </a:solidFill>
              <a:latin typeface="+mj-ea"/>
            </a:endParaRPr>
          </a:p>
          <a:p>
            <a:pPr>
              <a:spcBef>
                <a:spcPts val="1200"/>
              </a:spcBef>
            </a:pPr>
            <a:r>
              <a:rPr lang="zh-CN" altLang="en-US" sz="1400" b="1" dirty="0">
                <a:solidFill>
                  <a:schemeClr val="tx1">
                    <a:lumMod val="75000"/>
                    <a:lumOff val="25000"/>
                  </a:schemeClr>
                </a:solidFill>
                <a:latin typeface="+mj-ea"/>
              </a:rPr>
              <a:t>提交</a:t>
            </a:r>
            <a:r>
              <a:rPr lang="zh-CN" altLang="en-US" sz="1400" b="1" dirty="0">
                <a:solidFill>
                  <a:schemeClr val="tx1">
                    <a:lumMod val="75000"/>
                    <a:lumOff val="25000"/>
                  </a:schemeClr>
                </a:solidFill>
                <a:latin typeface="+mj-ea"/>
              </a:rPr>
              <a:t>的成绩单中的学习中心名称不一致、专业名称不一致</a:t>
            </a:r>
            <a:r>
              <a:rPr lang="zh-CN" altLang="en-US" sz="1400" b="1" dirty="0">
                <a:solidFill>
                  <a:srgbClr val="C00000"/>
                </a:solidFill>
                <a:latin typeface="+mj-ea"/>
              </a:rPr>
              <a:t>（要求：学习中心名称一致、专业名称一致、并按专业排序）</a:t>
            </a:r>
            <a:endParaRPr lang="en-US" altLang="zh-CN" sz="1400" b="1" dirty="0">
              <a:solidFill>
                <a:srgbClr val="C00000"/>
              </a:solidFill>
              <a:latin typeface="+mj-ea"/>
            </a:endParaRPr>
          </a:p>
          <a:p>
            <a:pPr>
              <a:spcBef>
                <a:spcPts val="1200"/>
              </a:spcBef>
            </a:pPr>
            <a:endParaRPr lang="en-US" altLang="zh-CN" sz="900" b="1" dirty="0">
              <a:solidFill>
                <a:srgbClr val="FF0000"/>
              </a:solidFill>
              <a:latin typeface="+mj-ea"/>
            </a:endParaRPr>
          </a:p>
          <a:p>
            <a:pPr marL="109728" indent="0">
              <a:spcBef>
                <a:spcPts val="1200"/>
              </a:spcBef>
              <a:buNone/>
            </a:pPr>
            <a:endParaRPr lang="en-US" altLang="zh-CN" sz="2000" b="1" dirty="0">
              <a:solidFill>
                <a:schemeClr val="tx1">
                  <a:lumMod val="75000"/>
                  <a:lumOff val="25000"/>
                </a:schemeClr>
              </a:solidFill>
              <a:latin typeface="+mj-ea"/>
            </a:endParaRPr>
          </a:p>
          <a:p>
            <a:pPr>
              <a:spcBef>
                <a:spcPts val="1200"/>
              </a:spcBef>
            </a:pPr>
            <a:endParaRPr lang="en-US" altLang="zh-CN" dirty="0">
              <a:solidFill>
                <a:schemeClr val="tx1">
                  <a:lumMod val="50000"/>
                </a:schemeClr>
              </a:solidFill>
              <a:latin typeface="+mj-ea"/>
              <a:ea typeface="+mj-ea"/>
            </a:endParaRPr>
          </a:p>
          <a:p>
            <a:pPr>
              <a:spcBef>
                <a:spcPts val="1200"/>
              </a:spcBef>
              <a:buNone/>
            </a:pPr>
            <a:endParaRPr lang="zh-CN" altLang="en-US" sz="2800" dirty="0">
              <a:solidFill>
                <a:schemeClr val="tx1">
                  <a:lumMod val="50000"/>
                </a:schemeClr>
              </a:solidFill>
              <a:latin typeface="+mj-ea"/>
              <a:ea typeface="+mj-ea"/>
            </a:endParaRPr>
          </a:p>
        </p:txBody>
      </p:sp>
      <p:sp>
        <p:nvSpPr>
          <p:cNvPr id="7" name="MH_Number_2">
            <a:hlinkClick r:id="rId5" action="ppaction://hlinksldjump"/>
            <a:extLst>
              <a:ext uri="{FF2B5EF4-FFF2-40B4-BE49-F238E27FC236}">
                <a16:creationId xmlns:a16="http://schemas.microsoft.com/office/drawing/2014/main" id="{11EDF854-8EC7-4349-8612-554F3E51DF7C}"/>
              </a:ext>
            </a:extLst>
          </p:cNvPr>
          <p:cNvSpPr/>
          <p:nvPr>
            <p:custDataLst>
              <p:tags r:id="rId1"/>
            </p:custDataLst>
          </p:nvPr>
        </p:nvSpPr>
        <p:spPr>
          <a:xfrm>
            <a:off x="5560767" y="102268"/>
            <a:ext cx="245075"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08000" anchor="ctr"/>
          <a:lstStyle/>
          <a:p>
            <a:pPr algn="ctr" eaLnBrk="1" fontAlgn="auto" hangingPunct="1">
              <a:spcBef>
                <a:spcPts val="0"/>
              </a:spcBef>
              <a:spcAft>
                <a:spcPts val="0"/>
              </a:spcAft>
              <a:defRPr/>
            </a:pPr>
            <a:r>
              <a:rPr lang="en-US" altLang="zh-CN" sz="2800" b="1" kern="0" dirty="0">
                <a:latin typeface="微软雅黑" panose="020B0503020204020204" pitchFamily="34" charset="-122"/>
                <a:ea typeface="微软雅黑" panose="020B0503020204020204" pitchFamily="34" charset="-122"/>
                <a:cs typeface="Arial" panose="020B0604020202020204" pitchFamily="34" charset="0"/>
              </a:rPr>
              <a:t>1</a:t>
            </a:r>
            <a:endParaRPr lang="zh-CN" altLang="en-US" sz="2800" b="1" kern="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8" name="MH_Entry_2">
            <a:hlinkClick r:id="rId5" action="ppaction://hlinksldjump"/>
            <a:extLst>
              <a:ext uri="{FF2B5EF4-FFF2-40B4-BE49-F238E27FC236}">
                <a16:creationId xmlns:a16="http://schemas.microsoft.com/office/drawing/2014/main" id="{22C754D5-2526-4B3A-8B77-D5CDF7085344}"/>
              </a:ext>
            </a:extLst>
          </p:cNvPr>
          <p:cNvSpPr/>
          <p:nvPr>
            <p:custDataLst>
              <p:tags r:id="rId2"/>
            </p:custDataLst>
          </p:nvPr>
        </p:nvSpPr>
        <p:spPr>
          <a:xfrm>
            <a:off x="5944886" y="99128"/>
            <a:ext cx="2808550"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b="1" dirty="0">
                <a:solidFill>
                  <a:schemeClr val="tx1"/>
                </a:solidFill>
                <a:latin typeface="微软雅黑" panose="020B0503020204020204" pitchFamily="34" charset="-122"/>
                <a:ea typeface="微软雅黑" panose="020B0503020204020204" pitchFamily="34" charset="-122"/>
              </a:rPr>
              <a:t>本学期基本情况</a:t>
            </a:r>
          </a:p>
        </p:txBody>
      </p:sp>
    </p:spTree>
    <p:extLst>
      <p:ext uri="{BB962C8B-B14F-4D97-AF65-F5344CB8AC3E}">
        <p14:creationId xmlns:p14="http://schemas.microsoft.com/office/powerpoint/2010/main" val="746267641"/>
      </p:ext>
    </p:extLst>
  </p:cSld>
  <p:clrMapOvr>
    <a:masterClrMapping/>
  </p:clrMapOvr>
  <mc:AlternateContent xmlns:mc="http://schemas.openxmlformats.org/markup-compatibility/2006" xmlns:p14="http://schemas.microsoft.com/office/powerpoint/2010/main">
    <mc:Choice Requires="p14">
      <p:transition spd="slow" p14:dur="2000">
        <p:push dir="u"/>
        <p:sndAc>
          <p:stSnd>
            <p:snd r:embed="rId4" name="camera.wav"/>
          </p:stSnd>
        </p:sndAc>
      </p:transition>
    </mc:Choice>
    <mc:Fallback xmlns="">
      <p:transition spd="slow">
        <p:push dir="u"/>
        <p:sndAc>
          <p:stSnd>
            <p:snd r:embed="rId6" name="camera.wav"/>
          </p:stSnd>
        </p:sndAc>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D17ACC75-39A2-4F43-82FC-DAE43DD9D808}"/>
              </a:ext>
            </a:extLst>
          </p:cNvPr>
          <p:cNvSpPr txBox="1"/>
          <p:nvPr/>
        </p:nvSpPr>
        <p:spPr>
          <a:xfrm>
            <a:off x="323528" y="557370"/>
            <a:ext cx="4572000" cy="461665"/>
          </a:xfrm>
          <a:prstGeom prst="rect">
            <a:avLst/>
          </a:prstGeom>
          <a:noFill/>
        </p:spPr>
        <p:txBody>
          <a:bodyPr wrap="square">
            <a:spAutoFit/>
          </a:bodyPr>
          <a:lstStyle/>
          <a:p>
            <a:pPr>
              <a:spcBef>
                <a:spcPts val="1200"/>
              </a:spcBef>
              <a:buNone/>
            </a:pPr>
            <a:r>
              <a:rPr lang="en-US" altLang="zh-CN" sz="2400" b="1" dirty="0">
                <a:solidFill>
                  <a:schemeClr val="tx1">
                    <a:lumMod val="75000"/>
                    <a:lumOff val="25000"/>
                  </a:schemeClr>
                </a:solidFill>
                <a:latin typeface="+mj-ea"/>
              </a:rPr>
              <a:t>2.</a:t>
            </a:r>
            <a:r>
              <a:rPr lang="zh-CN" altLang="en-US" sz="2400" b="1" dirty="0">
                <a:solidFill>
                  <a:schemeClr val="tx1">
                    <a:lumMod val="75000"/>
                    <a:lumOff val="25000"/>
                  </a:schemeClr>
                </a:solidFill>
                <a:latin typeface="+mj-ea"/>
              </a:rPr>
              <a:t>学生提交报告的问题</a:t>
            </a:r>
          </a:p>
        </p:txBody>
      </p:sp>
      <p:graphicFrame>
        <p:nvGraphicFramePr>
          <p:cNvPr id="5" name="表格 4">
            <a:extLst>
              <a:ext uri="{FF2B5EF4-FFF2-40B4-BE49-F238E27FC236}">
                <a16:creationId xmlns:a16="http://schemas.microsoft.com/office/drawing/2014/main" id="{C77D0D09-DC06-46CD-9D9D-9246E72DFB11}"/>
              </a:ext>
            </a:extLst>
          </p:cNvPr>
          <p:cNvGraphicFramePr>
            <a:graphicFrameLocks noGrp="1"/>
          </p:cNvGraphicFramePr>
          <p:nvPr>
            <p:extLst>
              <p:ext uri="{D42A27DB-BD31-4B8C-83A1-F6EECF244321}">
                <p14:modId xmlns:p14="http://schemas.microsoft.com/office/powerpoint/2010/main" val="3869835855"/>
              </p:ext>
            </p:extLst>
          </p:nvPr>
        </p:nvGraphicFramePr>
        <p:xfrm>
          <a:off x="395536" y="1484784"/>
          <a:ext cx="8496944" cy="5048762"/>
        </p:xfrm>
        <a:graphic>
          <a:graphicData uri="http://schemas.openxmlformats.org/drawingml/2006/table">
            <a:tbl>
              <a:tblPr/>
              <a:tblGrid>
                <a:gridCol w="8496944">
                  <a:extLst>
                    <a:ext uri="{9D8B030D-6E8A-4147-A177-3AD203B41FA5}">
                      <a16:colId xmlns:a16="http://schemas.microsoft.com/office/drawing/2014/main" val="2362684367"/>
                    </a:ext>
                  </a:extLst>
                </a:gridCol>
              </a:tblGrid>
              <a:tr h="353534">
                <a:tc>
                  <a:txBody>
                    <a:bodyPr/>
                    <a:lstStyle/>
                    <a:p>
                      <a:pPr algn="l" fontAlgn="ctr"/>
                      <a:r>
                        <a:rPr lang="zh-CN" altLang="en-US" sz="1400" b="0" i="0" u="none" strike="noStrike" dirty="0">
                          <a:solidFill>
                            <a:srgbClr val="000000"/>
                          </a:solidFill>
                          <a:effectLst/>
                          <a:latin typeface="+mj-ea"/>
                          <a:ea typeface="+mj-ea"/>
                        </a:rPr>
                        <a:t>正文字数不足</a:t>
                      </a:r>
                      <a:r>
                        <a:rPr lang="en-US" altLang="zh-CN" sz="1400" b="0" i="0" u="none" strike="noStrike" dirty="0">
                          <a:solidFill>
                            <a:srgbClr val="000000"/>
                          </a:solidFill>
                          <a:effectLst/>
                          <a:latin typeface="+mj-ea"/>
                          <a:ea typeface="+mj-ea"/>
                        </a:rPr>
                        <a:t>4000</a:t>
                      </a:r>
                      <a:r>
                        <a:rPr lang="zh-CN" altLang="en-US" sz="1400" b="0" i="0" u="none" strike="noStrike" dirty="0">
                          <a:solidFill>
                            <a:srgbClr val="000000"/>
                          </a:solidFill>
                          <a:effectLst/>
                          <a:latin typeface="+mj-ea"/>
                          <a:ea typeface="+mj-ea"/>
                        </a:rPr>
                        <a:t>字</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6320278"/>
                  </a:ext>
                </a:extLst>
              </a:tr>
              <a:tr h="218857">
                <a:tc>
                  <a:txBody>
                    <a:bodyPr/>
                    <a:lstStyle/>
                    <a:p>
                      <a:pPr algn="l" fontAlgn="ctr"/>
                      <a:r>
                        <a:rPr lang="zh-CN" altLang="en-US" sz="1400" b="0" i="0" u="none" strike="noStrike">
                          <a:solidFill>
                            <a:srgbClr val="000000"/>
                          </a:solidFill>
                          <a:effectLst/>
                          <a:latin typeface="+mj-ea"/>
                          <a:ea typeface="+mj-ea"/>
                        </a:rPr>
                        <a:t>实习内容及过程部分字数不足</a:t>
                      </a:r>
                      <a:r>
                        <a:rPr lang="en-US" altLang="zh-CN" sz="1400" b="0" i="0" u="none" strike="noStrike">
                          <a:solidFill>
                            <a:srgbClr val="000000"/>
                          </a:solidFill>
                          <a:effectLst/>
                          <a:latin typeface="+mj-ea"/>
                          <a:ea typeface="+mj-ea"/>
                        </a:rPr>
                        <a:t>2000</a:t>
                      </a:r>
                      <a:r>
                        <a:rPr lang="zh-CN" altLang="en-US" sz="1400" b="0" i="0" u="none" strike="noStrike">
                          <a:solidFill>
                            <a:srgbClr val="000000"/>
                          </a:solidFill>
                          <a:effectLst/>
                          <a:latin typeface="+mj-ea"/>
                          <a:ea typeface="+mj-ea"/>
                        </a:rPr>
                        <a:t>字</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7589144"/>
                  </a:ext>
                </a:extLst>
              </a:tr>
              <a:tr h="218857">
                <a:tc>
                  <a:txBody>
                    <a:bodyPr/>
                    <a:lstStyle/>
                    <a:p>
                      <a:pPr algn="l" fontAlgn="ctr"/>
                      <a:r>
                        <a:rPr lang="zh-CN" altLang="en-US" sz="1400" b="0" i="0" u="none" strike="noStrike">
                          <a:solidFill>
                            <a:srgbClr val="000000"/>
                          </a:solidFill>
                          <a:effectLst/>
                          <a:latin typeface="+mj-ea"/>
                          <a:ea typeface="+mj-ea"/>
                        </a:rPr>
                        <a:t>实习总结及体会部分字数不足</a:t>
                      </a:r>
                      <a:r>
                        <a:rPr lang="en-US" altLang="zh-CN" sz="1400" b="0" i="0" u="none" strike="noStrike">
                          <a:solidFill>
                            <a:srgbClr val="000000"/>
                          </a:solidFill>
                          <a:effectLst/>
                          <a:latin typeface="+mj-ea"/>
                          <a:ea typeface="+mj-ea"/>
                        </a:rPr>
                        <a:t>2000</a:t>
                      </a:r>
                      <a:r>
                        <a:rPr lang="zh-CN" altLang="en-US" sz="1400" b="0" i="0" u="none" strike="noStrike">
                          <a:solidFill>
                            <a:srgbClr val="000000"/>
                          </a:solidFill>
                          <a:effectLst/>
                          <a:latin typeface="+mj-ea"/>
                          <a:ea typeface="+mj-ea"/>
                        </a:rPr>
                        <a:t>字</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9531258"/>
                  </a:ext>
                </a:extLst>
              </a:tr>
              <a:tr h="218857">
                <a:tc>
                  <a:txBody>
                    <a:bodyPr/>
                    <a:lstStyle/>
                    <a:p>
                      <a:pPr algn="l" fontAlgn="ctr"/>
                      <a:r>
                        <a:rPr lang="zh-CN" altLang="en-US" sz="1400" b="0" i="0" u="none" strike="noStrike">
                          <a:solidFill>
                            <a:srgbClr val="000000"/>
                          </a:solidFill>
                          <a:effectLst/>
                          <a:latin typeface="+mj-ea"/>
                          <a:ea typeface="+mj-ea"/>
                        </a:rPr>
                        <a:t>偏离专业范畴</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3917178"/>
                  </a:ext>
                </a:extLst>
              </a:tr>
              <a:tr h="218857">
                <a:tc>
                  <a:txBody>
                    <a:bodyPr/>
                    <a:lstStyle/>
                    <a:p>
                      <a:pPr algn="l" fontAlgn="ctr"/>
                      <a:r>
                        <a:rPr lang="zh-CN" altLang="en-US" sz="1400" b="0" i="0" u="none" strike="noStrike">
                          <a:solidFill>
                            <a:srgbClr val="000000"/>
                          </a:solidFill>
                          <a:effectLst/>
                          <a:latin typeface="+mj-ea"/>
                          <a:ea typeface="+mj-ea"/>
                        </a:rPr>
                        <a:t>与</a:t>
                      </a:r>
                      <a:r>
                        <a:rPr lang="en-US" sz="1400" b="0" i="0" u="none" strike="noStrike">
                          <a:solidFill>
                            <a:srgbClr val="000000"/>
                          </a:solidFill>
                          <a:effectLst/>
                          <a:latin typeface="+mj-ea"/>
                          <a:ea typeface="+mj-ea"/>
                        </a:rPr>
                        <a:t>XX</a:t>
                      </a:r>
                      <a:r>
                        <a:rPr lang="zh-CN" altLang="en-US" sz="1400" b="0" i="0" u="none" strike="noStrike">
                          <a:solidFill>
                            <a:srgbClr val="000000"/>
                          </a:solidFill>
                          <a:effectLst/>
                          <a:latin typeface="+mj-ea"/>
                          <a:ea typeface="+mj-ea"/>
                        </a:rPr>
                        <a:t>同学雷同</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6699045"/>
                  </a:ext>
                </a:extLst>
              </a:tr>
              <a:tr h="218857">
                <a:tc>
                  <a:txBody>
                    <a:bodyPr/>
                    <a:lstStyle/>
                    <a:p>
                      <a:pPr algn="l" fontAlgn="ctr"/>
                      <a:r>
                        <a:rPr lang="zh-CN" altLang="en-US" sz="1400" b="0" i="0" u="none" strike="noStrike">
                          <a:solidFill>
                            <a:srgbClr val="000000"/>
                          </a:solidFill>
                          <a:effectLst/>
                          <a:latin typeface="+mj-ea"/>
                          <a:ea typeface="+mj-ea"/>
                        </a:rPr>
                        <a:t>抄袭自</a:t>
                      </a:r>
                      <a:r>
                        <a:rPr lang="en-US" sz="1400" b="0" i="0" u="none" strike="noStrike">
                          <a:solidFill>
                            <a:srgbClr val="000000"/>
                          </a:solidFill>
                          <a:effectLst/>
                          <a:latin typeface="+mj-ea"/>
                          <a:ea typeface="+mj-ea"/>
                        </a:rPr>
                        <a:t>XXX</a:t>
                      </a:r>
                      <a:endParaRPr 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7475175"/>
                  </a:ext>
                </a:extLst>
              </a:tr>
              <a:tr h="218857">
                <a:tc>
                  <a:txBody>
                    <a:bodyPr/>
                    <a:lstStyle/>
                    <a:p>
                      <a:pPr algn="l" fontAlgn="ctr"/>
                      <a:r>
                        <a:rPr lang="zh-CN" altLang="en-US" sz="1400" b="0" i="0" u="none" strike="noStrike">
                          <a:solidFill>
                            <a:srgbClr val="000000"/>
                          </a:solidFill>
                          <a:effectLst/>
                          <a:latin typeface="+mj-ea"/>
                          <a:ea typeface="+mj-ea"/>
                        </a:rPr>
                        <a:t>调研报告写实习内容</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7742244"/>
                  </a:ext>
                </a:extLst>
              </a:tr>
              <a:tr h="218857">
                <a:tc>
                  <a:txBody>
                    <a:bodyPr/>
                    <a:lstStyle/>
                    <a:p>
                      <a:pPr algn="l" fontAlgn="ctr"/>
                      <a:r>
                        <a:rPr lang="zh-CN" altLang="en-US" sz="1400" b="0" i="0" u="none" strike="noStrike">
                          <a:solidFill>
                            <a:srgbClr val="000000"/>
                          </a:solidFill>
                          <a:effectLst/>
                          <a:latin typeface="+mj-ea"/>
                          <a:ea typeface="+mj-ea"/>
                        </a:rPr>
                        <a:t>实习单位盖章，无此单位</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2897679"/>
                  </a:ext>
                </a:extLst>
              </a:tr>
              <a:tr h="218857">
                <a:tc>
                  <a:txBody>
                    <a:bodyPr/>
                    <a:lstStyle/>
                    <a:p>
                      <a:pPr algn="l" fontAlgn="ctr"/>
                      <a:r>
                        <a:rPr lang="zh-CN" altLang="en-US" sz="1400" b="0" i="0" u="none" strike="noStrike">
                          <a:solidFill>
                            <a:srgbClr val="000000"/>
                          </a:solidFill>
                          <a:effectLst/>
                          <a:latin typeface="+mj-ea"/>
                          <a:ea typeface="+mj-ea"/>
                        </a:rPr>
                        <a:t>文献和报告内容没有相关性</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5094671"/>
                  </a:ext>
                </a:extLst>
              </a:tr>
              <a:tr h="428362">
                <a:tc>
                  <a:txBody>
                    <a:bodyPr/>
                    <a:lstStyle/>
                    <a:p>
                      <a:pPr algn="l" fontAlgn="ctr"/>
                      <a:r>
                        <a:rPr lang="zh-CN" altLang="en-US" sz="1400" b="0" i="0" u="none" strike="noStrike" dirty="0">
                          <a:solidFill>
                            <a:srgbClr val="000000"/>
                          </a:solidFill>
                          <a:effectLst/>
                          <a:latin typeface="+mj-ea"/>
                          <a:ea typeface="+mj-ea"/>
                        </a:rPr>
                        <a:t>正文内容不符合要求：应包括调研目的、调研方法、调研时间、调研样本的情况、调研的内容及过程、调研数据（资料）的分析、调研结论与建议等部分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2803300"/>
                  </a:ext>
                </a:extLst>
              </a:tr>
              <a:tr h="256578">
                <a:tc>
                  <a:txBody>
                    <a:bodyPr/>
                    <a:lstStyle/>
                    <a:p>
                      <a:pPr algn="l" fontAlgn="ctr"/>
                      <a:r>
                        <a:rPr lang="zh-CN" altLang="en-US" sz="1400" b="0" i="0" u="none" strike="noStrike">
                          <a:solidFill>
                            <a:srgbClr val="000000"/>
                          </a:solidFill>
                          <a:effectLst/>
                          <a:latin typeface="+mj-ea"/>
                          <a:ea typeface="+mj-ea"/>
                        </a:rPr>
                        <a:t>正文结构不符合要求，应包括实习目的、实习单位及岗位介绍、实习内容及过程、实习总结及体会等部分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3475536"/>
                  </a:ext>
                </a:extLst>
              </a:tr>
              <a:tr h="218857">
                <a:tc>
                  <a:txBody>
                    <a:bodyPr/>
                    <a:lstStyle/>
                    <a:p>
                      <a:pPr algn="l" fontAlgn="ctr"/>
                      <a:r>
                        <a:rPr lang="zh-CN" altLang="en-US" sz="1400" b="0" i="0" u="none" strike="noStrike">
                          <a:solidFill>
                            <a:srgbClr val="000000"/>
                          </a:solidFill>
                          <a:effectLst/>
                          <a:latin typeface="+mj-ea"/>
                          <a:ea typeface="+mj-ea"/>
                        </a:rPr>
                        <a:t>缺少单位证明材料</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3469786"/>
                  </a:ext>
                </a:extLst>
              </a:tr>
              <a:tr h="218857">
                <a:tc>
                  <a:txBody>
                    <a:bodyPr/>
                    <a:lstStyle/>
                    <a:p>
                      <a:pPr algn="l" fontAlgn="ctr"/>
                      <a:r>
                        <a:rPr lang="zh-CN" altLang="en-US" sz="1400" b="0" i="0" u="none" strike="noStrike" dirty="0">
                          <a:solidFill>
                            <a:srgbClr val="000000"/>
                          </a:solidFill>
                          <a:effectLst/>
                          <a:latin typeface="+mj-ea"/>
                          <a:ea typeface="+mj-ea"/>
                        </a:rPr>
                        <a:t>报告内与报告文件名中的学生姓名不一致</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4473760"/>
                  </a:ext>
                </a:extLst>
              </a:tr>
              <a:tr h="218857">
                <a:tc>
                  <a:txBody>
                    <a:bodyPr/>
                    <a:lstStyle/>
                    <a:p>
                      <a:pPr algn="l" fontAlgn="ctr"/>
                      <a:r>
                        <a:rPr lang="zh-CN" altLang="en-US" sz="1400" b="0" i="0" u="none" strike="noStrike">
                          <a:solidFill>
                            <a:srgbClr val="000000"/>
                          </a:solidFill>
                          <a:effectLst/>
                          <a:latin typeface="+mj-ea"/>
                          <a:ea typeface="+mj-ea"/>
                        </a:rPr>
                        <a:t>内容陈旧，与当前实际情况不符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1591406"/>
                  </a:ext>
                </a:extLst>
              </a:tr>
              <a:tr h="218857">
                <a:tc>
                  <a:txBody>
                    <a:bodyPr/>
                    <a:lstStyle/>
                    <a:p>
                      <a:pPr algn="l" fontAlgn="ctr"/>
                      <a:r>
                        <a:rPr lang="zh-CN" altLang="en-US" sz="1400" b="0" i="0" u="none" strike="noStrike">
                          <a:solidFill>
                            <a:srgbClr val="000000"/>
                          </a:solidFill>
                          <a:effectLst/>
                          <a:latin typeface="+mj-ea"/>
                          <a:ea typeface="+mj-ea"/>
                        </a:rPr>
                        <a:t>内容前后矛盾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7828271"/>
                  </a:ext>
                </a:extLst>
              </a:tr>
              <a:tr h="218857">
                <a:tc>
                  <a:txBody>
                    <a:bodyPr/>
                    <a:lstStyle/>
                    <a:p>
                      <a:pPr algn="l" fontAlgn="ctr"/>
                      <a:r>
                        <a:rPr lang="zh-CN" altLang="en-US" sz="1400" b="0" i="0" u="none" strike="noStrike">
                          <a:solidFill>
                            <a:srgbClr val="000000"/>
                          </a:solidFill>
                          <a:effectLst/>
                          <a:latin typeface="+mj-ea"/>
                          <a:ea typeface="+mj-ea"/>
                        </a:rPr>
                        <a:t>存在错误内容</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2717241"/>
                  </a:ext>
                </a:extLst>
              </a:tr>
              <a:tr h="218857">
                <a:tc>
                  <a:txBody>
                    <a:bodyPr/>
                    <a:lstStyle/>
                    <a:p>
                      <a:pPr algn="l" fontAlgn="ctr"/>
                      <a:r>
                        <a:rPr lang="zh-CN" altLang="en-US" sz="1400" b="0" i="0" u="none" strike="noStrike">
                          <a:solidFill>
                            <a:srgbClr val="000000"/>
                          </a:solidFill>
                          <a:effectLst/>
                          <a:latin typeface="+mj-ea"/>
                          <a:ea typeface="+mj-ea"/>
                        </a:rPr>
                        <a:t>缺少目录</a:t>
                      </a:r>
                      <a:r>
                        <a:rPr lang="en-US" altLang="zh-CN" sz="1400" b="0" i="0" u="none" strike="noStrike">
                          <a:solidFill>
                            <a:srgbClr val="000000"/>
                          </a:solidFill>
                          <a:effectLst/>
                          <a:latin typeface="+mj-ea"/>
                          <a:ea typeface="+mj-ea"/>
                        </a:rPr>
                        <a:t>/</a:t>
                      </a:r>
                      <a:r>
                        <a:rPr lang="zh-CN" altLang="en-US" sz="1400" b="0" i="0" u="none" strike="noStrike">
                          <a:solidFill>
                            <a:srgbClr val="000000"/>
                          </a:solidFill>
                          <a:effectLst/>
                          <a:latin typeface="+mj-ea"/>
                          <a:ea typeface="+mj-ea"/>
                        </a:rPr>
                        <a:t>指导教师成绩评议</a:t>
                      </a:r>
                      <a:r>
                        <a:rPr lang="en-US" altLang="zh-CN" sz="1400" b="0" i="0" u="none" strike="noStrike">
                          <a:solidFill>
                            <a:srgbClr val="000000"/>
                          </a:solidFill>
                          <a:effectLst/>
                          <a:latin typeface="+mj-ea"/>
                          <a:ea typeface="+mj-ea"/>
                        </a:rPr>
                        <a:t>/</a:t>
                      </a:r>
                      <a:r>
                        <a:rPr lang="zh-CN" altLang="en-US" sz="1400" b="0" i="0" u="none" strike="noStrike">
                          <a:solidFill>
                            <a:srgbClr val="000000"/>
                          </a:solidFill>
                          <a:effectLst/>
                          <a:latin typeface="+mj-ea"/>
                          <a:ea typeface="+mj-ea"/>
                        </a:rPr>
                        <a:t>参考文献</a:t>
                      </a:r>
                      <a:r>
                        <a:rPr lang="en-US" altLang="zh-CN" sz="1400" b="0" i="0" u="none" strike="noStrike">
                          <a:solidFill>
                            <a:srgbClr val="000000"/>
                          </a:solidFill>
                          <a:effectLst/>
                          <a:latin typeface="+mj-ea"/>
                          <a:ea typeface="+mj-ea"/>
                        </a:rPr>
                        <a:t>/</a:t>
                      </a:r>
                      <a:r>
                        <a:rPr lang="zh-CN" altLang="en-US" sz="1400" b="0" i="0" u="none" strike="noStrike">
                          <a:solidFill>
                            <a:srgbClr val="000000"/>
                          </a:solidFill>
                          <a:effectLst/>
                          <a:latin typeface="+mj-ea"/>
                          <a:ea typeface="+mj-ea"/>
                        </a:rPr>
                        <a:t>致谢</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8011762"/>
                  </a:ext>
                </a:extLst>
              </a:tr>
              <a:tr h="218857">
                <a:tc>
                  <a:txBody>
                    <a:bodyPr/>
                    <a:lstStyle/>
                    <a:p>
                      <a:pPr algn="l" fontAlgn="ctr"/>
                      <a:r>
                        <a:rPr lang="zh-CN" altLang="en-US" sz="1400" b="0" i="0" u="none" strike="noStrike">
                          <a:solidFill>
                            <a:srgbClr val="000000"/>
                          </a:solidFill>
                          <a:effectLst/>
                          <a:latin typeface="+mj-ea"/>
                          <a:ea typeface="+mj-ea"/>
                        </a:rPr>
                        <a:t>缺少调研计划</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8274864"/>
                  </a:ext>
                </a:extLst>
              </a:tr>
              <a:tr h="218857">
                <a:tc>
                  <a:txBody>
                    <a:bodyPr/>
                    <a:lstStyle/>
                    <a:p>
                      <a:pPr algn="l" fontAlgn="ctr"/>
                      <a:r>
                        <a:rPr lang="zh-CN" altLang="en-US" sz="1400" b="0" i="0" u="none" strike="noStrike">
                          <a:solidFill>
                            <a:srgbClr val="000000"/>
                          </a:solidFill>
                          <a:effectLst/>
                          <a:latin typeface="+mj-ea"/>
                          <a:ea typeface="+mj-ea"/>
                        </a:rPr>
                        <a:t>字体、字号、行距格式不规范</a:t>
                      </a: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4573316"/>
                  </a:ext>
                </a:extLst>
              </a:tr>
              <a:tr h="428362">
                <a:tc>
                  <a:txBody>
                    <a:bodyPr/>
                    <a:lstStyle/>
                    <a:p>
                      <a:pPr marL="0" marR="0" indent="0" algn="l" defTabSz="514350" rtl="0" eaLnBrk="1" fontAlgn="ctr" latinLnBrk="0" hangingPunct="1">
                        <a:lnSpc>
                          <a:spcPct val="100000"/>
                        </a:lnSpc>
                        <a:spcBef>
                          <a:spcPts val="0"/>
                        </a:spcBef>
                        <a:spcAft>
                          <a:spcPts val="0"/>
                        </a:spcAft>
                        <a:buClrTx/>
                        <a:buSzTx/>
                        <a:buFontTx/>
                        <a:buNone/>
                        <a:tabLst/>
                        <a:defRPr/>
                      </a:pPr>
                      <a:r>
                        <a:rPr lang="zh-CN" altLang="en-US" sz="1400" b="1" i="0" u="none" strike="noStrike" kern="1200" dirty="0">
                          <a:solidFill>
                            <a:srgbClr val="000000"/>
                          </a:solidFill>
                          <a:effectLst/>
                          <a:latin typeface="+mj-ea"/>
                          <a:ea typeface="+mn-ea"/>
                          <a:cs typeface="+mn-cs"/>
                        </a:rPr>
                        <a:t>实习、调研混淆</a:t>
                      </a:r>
                    </a:p>
                    <a:p>
                      <a:pPr algn="l" fontAlgn="ctr"/>
                      <a:endParaRPr lang="zh-CN" altLang="en-US" sz="1400" b="0" i="0" u="none" strike="noStrike" dirty="0">
                        <a:solidFill>
                          <a:srgbClr val="000000"/>
                        </a:solidFill>
                        <a:effectLst/>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4992203"/>
                  </a:ext>
                </a:extLst>
              </a:tr>
            </a:tbl>
          </a:graphicData>
        </a:graphic>
      </p:graphicFrame>
      <p:sp>
        <p:nvSpPr>
          <p:cNvPr id="6" name="MH_Number_2">
            <a:hlinkClick r:id="rId5" action="ppaction://hlinksldjump"/>
            <a:extLst>
              <a:ext uri="{FF2B5EF4-FFF2-40B4-BE49-F238E27FC236}">
                <a16:creationId xmlns:a16="http://schemas.microsoft.com/office/drawing/2014/main" id="{60FA0F34-D7D5-4402-B4E9-65CEC4AF2994}"/>
              </a:ext>
            </a:extLst>
          </p:cNvPr>
          <p:cNvSpPr/>
          <p:nvPr>
            <p:custDataLst>
              <p:tags r:id="rId1"/>
            </p:custDataLst>
          </p:nvPr>
        </p:nvSpPr>
        <p:spPr>
          <a:xfrm>
            <a:off x="5560767" y="102268"/>
            <a:ext cx="245075" cy="379499"/>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08000" anchor="ctr"/>
          <a:lstStyle/>
          <a:p>
            <a:pPr algn="ctr" eaLnBrk="1" fontAlgn="auto" hangingPunct="1">
              <a:spcBef>
                <a:spcPts val="0"/>
              </a:spcBef>
              <a:spcAft>
                <a:spcPts val="0"/>
              </a:spcAft>
              <a:defRPr/>
            </a:pPr>
            <a:r>
              <a:rPr lang="en-US" altLang="zh-CN" sz="2800" b="1" kern="0" dirty="0">
                <a:latin typeface="微软雅黑" panose="020B0503020204020204" pitchFamily="34" charset="-122"/>
                <a:ea typeface="微软雅黑" panose="020B0503020204020204" pitchFamily="34" charset="-122"/>
                <a:cs typeface="Arial" panose="020B0604020202020204" pitchFamily="34" charset="0"/>
              </a:rPr>
              <a:t>1</a:t>
            </a:r>
            <a:endParaRPr lang="zh-CN" altLang="en-US" sz="2800" b="1" kern="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MH_Entry_2">
            <a:hlinkClick r:id="rId5" action="ppaction://hlinksldjump"/>
            <a:extLst>
              <a:ext uri="{FF2B5EF4-FFF2-40B4-BE49-F238E27FC236}">
                <a16:creationId xmlns:a16="http://schemas.microsoft.com/office/drawing/2014/main" id="{A285123A-5FA5-4EF0-A503-89B3B54B809D}"/>
              </a:ext>
            </a:extLst>
          </p:cNvPr>
          <p:cNvSpPr/>
          <p:nvPr>
            <p:custDataLst>
              <p:tags r:id="rId2"/>
            </p:custDataLst>
          </p:nvPr>
        </p:nvSpPr>
        <p:spPr>
          <a:xfrm>
            <a:off x="5944886" y="99128"/>
            <a:ext cx="2808550" cy="3794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0" rIns="0" bIns="36000" numCol="1" spcCol="0" rtlCol="0" fromWordArt="0" anchor="ctr" anchorCtr="0" forceAA="0" compatLnSpc="1">
            <a:prstTxWarp prst="textNoShape">
              <a:avLst/>
            </a:prstTxWarp>
            <a:noAutofit/>
          </a:bodyPr>
          <a:lstStyle/>
          <a:p>
            <a:pPr>
              <a:lnSpc>
                <a:spcPct val="130000"/>
              </a:lnSpc>
            </a:pPr>
            <a:r>
              <a:rPr lang="zh-CN" altLang="en-US" sz="2800" b="1" dirty="0">
                <a:solidFill>
                  <a:schemeClr val="tx1"/>
                </a:solidFill>
                <a:latin typeface="微软雅黑" panose="020B0503020204020204" pitchFamily="34" charset="-122"/>
                <a:ea typeface="微软雅黑" panose="020B0503020204020204" pitchFamily="34" charset="-122"/>
              </a:rPr>
              <a:t>本学期基本情况</a:t>
            </a:r>
          </a:p>
        </p:txBody>
      </p:sp>
    </p:spTree>
    <p:extLst>
      <p:ext uri="{BB962C8B-B14F-4D97-AF65-F5344CB8AC3E}">
        <p14:creationId xmlns:p14="http://schemas.microsoft.com/office/powerpoint/2010/main" val="1729573525"/>
      </p:ext>
    </p:extLst>
  </p:cSld>
  <p:clrMapOvr>
    <a:masterClrMapping/>
  </p:clrMapOvr>
  <mc:AlternateContent xmlns:mc="http://schemas.openxmlformats.org/markup-compatibility/2006" xmlns:p14="http://schemas.microsoft.com/office/powerpoint/2010/main">
    <mc:Choice Requires="p14">
      <p:transition spd="slow" p14:dur="2000">
        <p:sndAc>
          <p:stSnd>
            <p:snd r:embed="rId4" name="explode.wav"/>
          </p:stSnd>
        </p:sndAc>
      </p:transition>
    </mc:Choice>
    <mc:Fallback xmlns="">
      <p:transition spd="slow">
        <p:sndAc>
          <p:stSnd>
            <p:snd r:embed="rId6" name="explode.wav"/>
          </p:stSnd>
        </p:sndAc>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2400" b="1" dirty="0" smtClean="0">
                <a:latin typeface="Adobe 黑体 Std R"/>
              </a:rPr>
              <a:t>3.</a:t>
            </a:r>
            <a:r>
              <a:rPr lang="zh-CN" altLang="en-US" sz="2400" b="1" dirty="0" smtClean="0">
                <a:latin typeface="Adobe 黑体 Std R"/>
              </a:rPr>
              <a:t>较好的实习报告样例</a:t>
            </a:r>
            <a:endParaRPr lang="zh-CN" altLang="en-US" sz="2400" b="1" dirty="0">
              <a:latin typeface="Adobe 黑体 Std R"/>
            </a:endParaRPr>
          </a:p>
        </p:txBody>
      </p:sp>
      <p:pic>
        <p:nvPicPr>
          <p:cNvPr id="5" name="内容占位符 4"/>
          <p:cNvPicPr>
            <a:picLocks noGrp="1" noChangeAspect="1"/>
          </p:cNvPicPr>
          <p:nvPr>
            <p:ph sz="half" idx="1"/>
          </p:nvPr>
        </p:nvPicPr>
        <p:blipFill>
          <a:blip r:embed="rId3"/>
          <a:stretch>
            <a:fillRect/>
          </a:stretch>
        </p:blipFill>
        <p:spPr>
          <a:xfrm>
            <a:off x="764450" y="2276441"/>
            <a:ext cx="3424100" cy="4525962"/>
          </a:xfrm>
          <a:prstGeom prst="rect">
            <a:avLst/>
          </a:prstGeom>
        </p:spPr>
      </p:pic>
      <p:pic>
        <p:nvPicPr>
          <p:cNvPr id="6" name="内容占位符 5" descr="1eca6705d62e6b3d6dd2641ccff18fc_副本"/>
          <p:cNvPicPr>
            <a:picLocks noGrp="1"/>
          </p:cNvPicPr>
          <p:nvPr>
            <p:ph sz="half" idx="2"/>
          </p:nvPr>
        </p:nvPicPr>
        <p:blipFill>
          <a:blip r:embed="rId4"/>
          <a:stretch>
            <a:fillRect/>
          </a:stretch>
        </p:blipFill>
        <p:spPr>
          <a:xfrm>
            <a:off x="4983486" y="2249488"/>
            <a:ext cx="3368028" cy="4525962"/>
          </a:xfrm>
          <a:prstGeom prst="rect">
            <a:avLst/>
          </a:prstGeom>
        </p:spPr>
      </p:pic>
    </p:spTree>
    <p:extLst>
      <p:ext uri="{BB962C8B-B14F-4D97-AF65-F5344CB8AC3E}">
        <p14:creationId xmlns:p14="http://schemas.microsoft.com/office/powerpoint/2010/main" val="2187445875"/>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explode.wav"/>
          </p:stSnd>
        </p:sndAc>
      </p:transition>
    </mc:Choice>
    <mc:Fallback xmlns="">
      <p:transition spd="slow">
        <p:sndAc>
          <p:stSnd>
            <p:snd r:embed="rId5" name="explode.wav"/>
          </p:stSnd>
        </p:sndAc>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p:cNvPicPr>
            <a:picLocks noGrp="1" noChangeAspect="1"/>
          </p:cNvPicPr>
          <p:nvPr>
            <p:ph sz="half" idx="2"/>
          </p:nvPr>
        </p:nvPicPr>
        <p:blipFill>
          <a:blip r:embed="rId3"/>
          <a:stretch>
            <a:fillRect/>
          </a:stretch>
        </p:blipFill>
        <p:spPr>
          <a:xfrm>
            <a:off x="4648200" y="2056192"/>
            <a:ext cx="4038600" cy="3715578"/>
          </a:xfrm>
          <a:prstGeom prst="rect">
            <a:avLst/>
          </a:prstGeom>
        </p:spPr>
      </p:pic>
      <p:pic>
        <p:nvPicPr>
          <p:cNvPr id="5" name="内容占位符 4" descr="dd8d9185826b20e0d1565f4d904d861"/>
          <p:cNvPicPr>
            <a:picLocks noGrp="1"/>
          </p:cNvPicPr>
          <p:nvPr>
            <p:ph sz="half" idx="1"/>
          </p:nvPr>
        </p:nvPicPr>
        <p:blipFill>
          <a:blip r:embed="rId4"/>
          <a:stretch>
            <a:fillRect/>
          </a:stretch>
        </p:blipFill>
        <p:spPr>
          <a:xfrm>
            <a:off x="395536" y="1035407"/>
            <a:ext cx="4100264" cy="5718371"/>
          </a:xfrm>
          <a:prstGeom prst="rect">
            <a:avLst/>
          </a:prstGeom>
        </p:spPr>
      </p:pic>
    </p:spTree>
    <p:extLst>
      <p:ext uri="{BB962C8B-B14F-4D97-AF65-F5344CB8AC3E}">
        <p14:creationId xmlns:p14="http://schemas.microsoft.com/office/powerpoint/2010/main" val="1866295202"/>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explode.wav"/>
          </p:stSnd>
        </p:sndAc>
      </p:transition>
    </mc:Choice>
    <mc:Fallback xmlns="">
      <p:transition spd="slow">
        <p:sndAc>
          <p:stSnd>
            <p:snd r:embed="rId5" name="explode.wav"/>
          </p:stSnd>
        </p:sndAc>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sz="half" idx="1"/>
          </p:nvPr>
        </p:nvPicPr>
        <p:blipFill>
          <a:blip r:embed="rId3"/>
          <a:stretch>
            <a:fillRect/>
          </a:stretch>
        </p:blipFill>
        <p:spPr>
          <a:xfrm>
            <a:off x="457200" y="908721"/>
            <a:ext cx="4038600" cy="5669474"/>
          </a:xfrm>
          <a:prstGeom prst="rect">
            <a:avLst/>
          </a:prstGeom>
        </p:spPr>
      </p:pic>
      <p:pic>
        <p:nvPicPr>
          <p:cNvPr id="8" name="内容占位符 7"/>
          <p:cNvPicPr>
            <a:picLocks noGrp="1" noChangeAspect="1"/>
          </p:cNvPicPr>
          <p:nvPr>
            <p:ph sz="half" idx="2"/>
          </p:nvPr>
        </p:nvPicPr>
        <p:blipFill>
          <a:blip r:embed="rId4"/>
          <a:stretch>
            <a:fillRect/>
          </a:stretch>
        </p:blipFill>
        <p:spPr>
          <a:xfrm>
            <a:off x="4670008" y="908050"/>
            <a:ext cx="3994984" cy="5867400"/>
          </a:xfrm>
          <a:prstGeom prst="rect">
            <a:avLst/>
          </a:prstGeom>
        </p:spPr>
      </p:pic>
    </p:spTree>
    <p:extLst>
      <p:ext uri="{BB962C8B-B14F-4D97-AF65-F5344CB8AC3E}">
        <p14:creationId xmlns:p14="http://schemas.microsoft.com/office/powerpoint/2010/main" val="116067047"/>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explode.wav"/>
          </p:stSnd>
        </p:sndAc>
      </p:transition>
    </mc:Choice>
    <mc:Fallback xmlns="">
      <p:transition spd="slow">
        <p:sndAc>
          <p:stSnd>
            <p:snd r:embed="rId5" name="explode.wav"/>
          </p:stSnd>
        </p:sndAc>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_CONTENTSID" val="1080"/>
  <p:tag name="MH_SECTIONID" val="1081,1082,1083,1084,"/>
</p:tagLst>
</file>

<file path=ppt/tags/tag10.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OTHERS"/>
  <p:tag name="ID" val="547107"/>
</p:tagLst>
</file>

<file path=ppt/tags/tag13.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OTHERS"/>
  <p:tag name="ID" val="547107"/>
</p:tagLst>
</file>

<file path=ppt/tags/tag14.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2"/>
</p:tagLst>
</file>

<file path=ppt/tags/tag15.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Desc"/>
  <p:tag name="MH" val="20181219115131"/>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AUTOCOLOR" val="TRUE"/>
  <p:tag name="ID" val="547107"/>
  <p:tag name="MH_TYPE" val="CONTENTS_SECTION"/>
</p:tagLst>
</file>

<file path=ppt/tags/tag23.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OTHERS"/>
  <p:tag name="ID" val="547107"/>
</p:tagLst>
</file>

<file path=ppt/tags/tag3.xml><?xml version="1.0" encoding="utf-8"?>
<p:tagLst xmlns:a="http://schemas.openxmlformats.org/drawingml/2006/main" xmlns:r="http://schemas.openxmlformats.org/officeDocument/2006/relationships" xmlns:p="http://schemas.openxmlformats.org/presentationml/2006/main">
  <p:tag name="MH" val="20181219115131"/>
  <p:tag name="MH_LIBRARY" val="GRAPHIC"/>
  <p:tag name="MH_TYPE" val="Other"/>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OTHERS"/>
  <p:tag name="ID" val="547107"/>
</p:tagLst>
</file>

<file path=ppt/tags/tag31.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AUTOCOLOR" val="TRUE"/>
  <p:tag name="ID" val="547107"/>
  <p:tag name="MH_TYPE" val="CONTENTS_SECTION"/>
</p:tagLst>
</file>

<file path=ppt/tags/tag32.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2"/>
</p:tagLst>
</file>

<file path=ppt/tags/tag34.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3"/>
</p:tagLst>
</file>

<file path=ppt/tags/tag35.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3"/>
</p:tagLst>
</file>

<file path=ppt/tags/tag36.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4"/>
</p:tagLst>
</file>

<file path=ppt/tags/tag38.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OTHERS"/>
  <p:tag name="ID" val="547107"/>
</p:tagLst>
</file>

<file path=ppt/tags/tag39.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OTHERS"/>
  <p:tag name="ID" val="547107"/>
</p:tagLst>
</file>

<file path=ppt/tags/tag4.xml><?xml version="1.0" encoding="utf-8"?>
<p:tagLst xmlns:a="http://schemas.openxmlformats.org/drawingml/2006/main" xmlns:r="http://schemas.openxmlformats.org/officeDocument/2006/relationships" xmlns:p="http://schemas.openxmlformats.org/presentationml/2006/main">
  <p:tag name="MH" val="20181219115131"/>
  <p:tag name="MH_LIBRARY" val="GRAPHIC"/>
  <p:tag name="MH_TYPE" val="Other"/>
  <p:tag name="MH_ORDER" val="6"/>
</p:tagLst>
</file>

<file path=ppt/tags/tag5.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AUTOCOLOR" val="TRUE"/>
  <p:tag name="MH_TYPE" val="CONTENTS"/>
  <p:tag name="ID" val="547107"/>
</p:tagLst>
</file>

<file path=ppt/tags/tag6.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NUMBER"/>
  <p:tag name="ID" val="547107"/>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703194807"/>
  <p:tag name="MH_LIBRARY" val="CONTENTS"/>
  <p:tag name="MH_TYPE" val="ENTRY"/>
  <p:tag name="ID" val="547107"/>
  <p:tag name="MH_ORDER" val="3"/>
</p:tagLst>
</file>

<file path=ppt/theme/_rels/theme2.xml.rels><?xml version="1.0" encoding="UTF-8" standalone="yes"?>
<Relationships xmlns="http://schemas.openxmlformats.org/package/2006/relationships"><Relationship Id="rId1" Type="http://schemas.openxmlformats.org/officeDocument/2006/relationships/image" Target="../media/image10.jpeg"/></Relationships>
</file>

<file path=ppt/theme/theme1.xml><?xml version="1.0" encoding="utf-8"?>
<a:theme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DDDDDD"/>
        </a:solidFill>
        <a:ln w="28575" cap="flat" cmpd="sng" algn="ctr">
          <a:solidFill>
            <a:srgbClr val="922706"/>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2400" b="0" i="0" u="none" strike="noStrike" cap="none" normalizeH="0" baseline="0" smtClean="0">
            <a:ln>
              <a:noFill/>
            </a:ln>
            <a:solidFill>
              <a:schemeClr val="tx1"/>
            </a:solidFill>
            <a:effectLst/>
            <a:latin typeface="Arial" charset="0"/>
            <a:ea typeface="黑体" pitchFamily="2" charset="-122"/>
          </a:defRPr>
        </a:defPPr>
      </a:lstStyle>
    </a:spDef>
    <a:lnDef>
      <a:spPr bwMode="auto">
        <a:xfrm>
          <a:off x="0" y="0"/>
          <a:ext cx="1" cy="1"/>
        </a:xfrm>
        <a:custGeom>
          <a:avLst/>
          <a:gdLst/>
          <a:ahLst/>
          <a:cxnLst/>
          <a:rect l="0" t="0" r="0" b="0"/>
          <a:pathLst/>
        </a:custGeom>
        <a:solidFill>
          <a:srgbClr val="DDDDDD"/>
        </a:solidFill>
        <a:ln w="28575" cap="flat" cmpd="sng" algn="ctr">
          <a:solidFill>
            <a:srgbClr val="922706"/>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2400" b="0" i="0" u="none" strike="noStrike" cap="none" normalizeH="0" baseline="0" smtClean="0">
            <a:ln>
              <a:noFill/>
            </a:ln>
            <a:solidFill>
              <a:schemeClr val="tx1"/>
            </a:solidFill>
            <a:effectLst/>
            <a:latin typeface="Arial" charset="0"/>
            <a:ea typeface="黑体" pitchFamily="2" charset="-122"/>
          </a:defRPr>
        </a:defPPr>
      </a:lstStyle>
    </a:lnDef>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都市">
  <a:themeElements>
    <a:clrScheme name="都市">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都市">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都市">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20070815模板</Template>
  <TotalTime>15857</TotalTime>
  <Words>2226</Words>
  <Application>Microsoft Office PowerPoint</Application>
  <PresentationFormat>全屏显示(4:3)</PresentationFormat>
  <Paragraphs>150</Paragraphs>
  <Slides>28</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28</vt:i4>
      </vt:variant>
    </vt:vector>
  </HeadingPairs>
  <TitlesOfParts>
    <vt:vector size="46" baseType="lpstr">
      <vt:lpstr>Adobe 黑体 Std R</vt:lpstr>
      <vt:lpstr>Adobe 宋体 Std L</vt:lpstr>
      <vt:lpstr>方正姚体</vt:lpstr>
      <vt:lpstr>黑体</vt:lpstr>
      <vt:lpstr>华文新魏</vt:lpstr>
      <vt:lpstr>宋体</vt:lpstr>
      <vt:lpstr>微软雅黑</vt:lpstr>
      <vt:lpstr>Agency FB</vt:lpstr>
      <vt:lpstr>Arial</vt:lpstr>
      <vt:lpstr>Brush Script MT</vt:lpstr>
      <vt:lpstr>Calibri</vt:lpstr>
      <vt:lpstr>Georgia</vt:lpstr>
      <vt:lpstr>Times New Roman</vt:lpstr>
      <vt:lpstr>Trebuchet MS</vt:lpstr>
      <vt:lpstr>Wingdings</vt:lpstr>
      <vt:lpstr>Wingdings 2</vt:lpstr>
      <vt:lpstr>1_自定义设计方案</vt:lpstr>
      <vt:lpstr>都市</vt:lpstr>
      <vt:lpstr>2021-2022第一学期  专科毕业实习总结及下学期毕业实习工作布置</vt:lpstr>
      <vt:lpstr>感谢大家本学期对我院专科毕业工作的大力支持！ </vt:lpstr>
      <vt:lpstr>PowerPoint 演示文稿</vt:lpstr>
      <vt:lpstr>本学期专科报告评审的基本情况</vt:lpstr>
      <vt:lpstr>本学期发现的问题</vt:lpstr>
      <vt:lpstr>PowerPoint 演示文稿</vt:lpstr>
      <vt:lpstr>3.较好的实习报告样例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下学期毕业实习日程</vt:lpstr>
      <vt:lpstr>PowerPoint 演示文稿</vt:lpstr>
      <vt:lpstr>PowerPoint 演示文稿</vt:lpstr>
      <vt:lpstr>PowerPoint 演示文稿</vt:lpstr>
      <vt:lpstr>PowerPoint 演示文稿</vt:lpstr>
      <vt:lpstr>PowerPoint 演示文稿</vt:lpstr>
      <vt:lpstr>PowerPoint 演示文稿</vt:lpstr>
      <vt:lpstr>提前祝各位老师新年快乐！</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LwJin</dc:creator>
  <cp:lastModifiedBy>lenovo</cp:lastModifiedBy>
  <cp:revision>2834</cp:revision>
  <cp:lastPrinted>1601-01-01T00:00:00Z</cp:lastPrinted>
  <dcterms:created xsi:type="dcterms:W3CDTF">1601-01-01T00:00:00Z</dcterms:created>
  <dcterms:modified xsi:type="dcterms:W3CDTF">2021-12-24T07:05:05Z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